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553" r:id="rId2"/>
    <p:sldId id="550" r:id="rId3"/>
    <p:sldId id="547" r:id="rId4"/>
    <p:sldId id="513" r:id="rId5"/>
    <p:sldId id="546" r:id="rId6"/>
    <p:sldId id="551" r:id="rId7"/>
    <p:sldId id="552" r:id="rId8"/>
    <p:sldId id="554" r:id="rId9"/>
    <p:sldId id="555" r:id="rId10"/>
    <p:sldId id="548" r:id="rId11"/>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ヒラギノ角ゴ Pro W3"/>
        <a:cs typeface="ヒラギノ角ゴ Pro W3"/>
      </a:defRPr>
    </a:lvl1pPr>
    <a:lvl2pPr marL="457200" algn="l" rtl="0" fontAlgn="base">
      <a:spcBef>
        <a:spcPct val="0"/>
      </a:spcBef>
      <a:spcAft>
        <a:spcPct val="0"/>
      </a:spcAft>
      <a:defRPr sz="1400" kern="1200">
        <a:solidFill>
          <a:schemeClr val="tx1"/>
        </a:solidFill>
        <a:latin typeface="Arial" charset="0"/>
        <a:ea typeface="ヒラギノ角ゴ Pro W3"/>
        <a:cs typeface="ヒラギノ角ゴ Pro W3"/>
      </a:defRPr>
    </a:lvl2pPr>
    <a:lvl3pPr marL="914400" algn="l" rtl="0" fontAlgn="base">
      <a:spcBef>
        <a:spcPct val="0"/>
      </a:spcBef>
      <a:spcAft>
        <a:spcPct val="0"/>
      </a:spcAft>
      <a:defRPr sz="1400" kern="1200">
        <a:solidFill>
          <a:schemeClr val="tx1"/>
        </a:solidFill>
        <a:latin typeface="Arial" charset="0"/>
        <a:ea typeface="ヒラギノ角ゴ Pro W3"/>
        <a:cs typeface="ヒラギノ角ゴ Pro W3"/>
      </a:defRPr>
    </a:lvl3pPr>
    <a:lvl4pPr marL="1371600" algn="l" rtl="0" fontAlgn="base">
      <a:spcBef>
        <a:spcPct val="0"/>
      </a:spcBef>
      <a:spcAft>
        <a:spcPct val="0"/>
      </a:spcAft>
      <a:defRPr sz="1400" kern="1200">
        <a:solidFill>
          <a:schemeClr val="tx1"/>
        </a:solidFill>
        <a:latin typeface="Arial" charset="0"/>
        <a:ea typeface="ヒラギノ角ゴ Pro W3"/>
        <a:cs typeface="ヒラギノ角ゴ Pro W3"/>
      </a:defRPr>
    </a:lvl4pPr>
    <a:lvl5pPr marL="1828800" algn="l" rtl="0" fontAlgn="base">
      <a:spcBef>
        <a:spcPct val="0"/>
      </a:spcBef>
      <a:spcAft>
        <a:spcPct val="0"/>
      </a:spcAft>
      <a:defRPr sz="1400" kern="1200">
        <a:solidFill>
          <a:schemeClr val="tx1"/>
        </a:solidFill>
        <a:latin typeface="Arial" charset="0"/>
        <a:ea typeface="ヒラギノ角ゴ Pro W3"/>
        <a:cs typeface="ヒラギノ角ゴ Pro W3"/>
      </a:defRPr>
    </a:lvl5pPr>
    <a:lvl6pPr marL="2286000" algn="l" defTabSz="914400" rtl="0" eaLnBrk="1" latinLnBrk="0" hangingPunct="1">
      <a:defRPr sz="1400" kern="1200">
        <a:solidFill>
          <a:schemeClr val="tx1"/>
        </a:solidFill>
        <a:latin typeface="Arial" charset="0"/>
        <a:ea typeface="ヒラギノ角ゴ Pro W3"/>
        <a:cs typeface="ヒラギノ角ゴ Pro W3"/>
      </a:defRPr>
    </a:lvl6pPr>
    <a:lvl7pPr marL="2743200" algn="l" defTabSz="914400" rtl="0" eaLnBrk="1" latinLnBrk="0" hangingPunct="1">
      <a:defRPr sz="1400" kern="1200">
        <a:solidFill>
          <a:schemeClr val="tx1"/>
        </a:solidFill>
        <a:latin typeface="Arial" charset="0"/>
        <a:ea typeface="ヒラギノ角ゴ Pro W3"/>
        <a:cs typeface="ヒラギノ角ゴ Pro W3"/>
      </a:defRPr>
    </a:lvl7pPr>
    <a:lvl8pPr marL="3200400" algn="l" defTabSz="914400" rtl="0" eaLnBrk="1" latinLnBrk="0" hangingPunct="1">
      <a:defRPr sz="1400" kern="1200">
        <a:solidFill>
          <a:schemeClr val="tx1"/>
        </a:solidFill>
        <a:latin typeface="Arial" charset="0"/>
        <a:ea typeface="ヒラギノ角ゴ Pro W3"/>
        <a:cs typeface="ヒラギノ角ゴ Pro W3"/>
      </a:defRPr>
    </a:lvl8pPr>
    <a:lvl9pPr marL="3657600" algn="l" defTabSz="914400" rtl="0" eaLnBrk="1" latinLnBrk="0" hangingPunct="1">
      <a:defRPr sz="1400" kern="1200">
        <a:solidFill>
          <a:schemeClr val="tx1"/>
        </a:solidFill>
        <a:latin typeface="Arial"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2FFF"/>
    <a:srgbClr val="CCECFF"/>
    <a:srgbClr val="99CCFF"/>
    <a:srgbClr val="74BDDE"/>
    <a:srgbClr val="FF9900"/>
    <a:srgbClr val="A5F7F9"/>
    <a:srgbClr val="FF9933"/>
    <a:srgbClr val="FFCC00"/>
    <a:srgbClr val="66CCFF"/>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3" autoAdjust="0"/>
    <p:restoredTop sz="96722" autoAdjust="0"/>
  </p:normalViewPr>
  <p:slideViewPr>
    <p:cSldViewPr snapToGrid="0">
      <p:cViewPr varScale="1">
        <p:scale>
          <a:sx n="142" d="100"/>
          <a:sy n="142" d="100"/>
        </p:scale>
        <p:origin x="288" y="184"/>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25" d="100"/>
        <a:sy n="125" d="100"/>
      </p:scale>
      <p:origin x="0" y="5040"/>
    </p:cViewPr>
  </p:sorterViewPr>
  <p:notesViewPr>
    <p:cSldViewPr snapToGrid="0">
      <p:cViewPr varScale="1">
        <p:scale>
          <a:sx n="64" d="100"/>
          <a:sy n="64" d="100"/>
        </p:scale>
        <p:origin x="-2510"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ヒラギノ角ゴ Pro W3" charset="-128"/>
                <a:cs typeface="+mn-cs"/>
              </a:defRPr>
            </a:lvl1pPr>
          </a:lstStyle>
          <a:p>
            <a:pPr>
              <a:defRPr/>
            </a:pPr>
            <a:endParaRPr lang="en-US" dirty="0"/>
          </a:p>
        </p:txBody>
      </p:sp>
      <p:sp>
        <p:nvSpPr>
          <p:cNvPr id="153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ヒラギノ角ゴ Pro W3" charset="-128"/>
                <a:cs typeface="+mn-cs"/>
              </a:defRPr>
            </a:lvl1pPr>
          </a:lstStyle>
          <a:p>
            <a:pPr>
              <a:defRPr/>
            </a:pPr>
            <a:endParaRPr lang="en-US" dirty="0"/>
          </a:p>
        </p:txBody>
      </p:sp>
      <p:sp>
        <p:nvSpPr>
          <p:cNvPr id="153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ヒラギノ角ゴ Pro W3" charset="-128"/>
                <a:cs typeface="+mn-cs"/>
              </a:defRPr>
            </a:lvl1pPr>
          </a:lstStyle>
          <a:p>
            <a:pPr>
              <a:defRPr/>
            </a:pPr>
            <a:endParaRPr lang="en-US" dirty="0"/>
          </a:p>
        </p:txBody>
      </p:sp>
      <p:sp>
        <p:nvSpPr>
          <p:cNvPr id="153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ヒラギノ角ゴ Pro W3" charset="-128"/>
                <a:cs typeface="+mn-cs"/>
              </a:defRPr>
            </a:lvl1pPr>
          </a:lstStyle>
          <a:p>
            <a:pPr>
              <a:defRPr/>
            </a:pPr>
            <a:fld id="{6ECBB17F-5E99-447E-968E-865683A826D8}" type="slidenum">
              <a:rPr lang="en-US"/>
              <a:pPr>
                <a:defRPr/>
              </a:pPr>
              <a:t>‹#›</a:t>
            </a:fld>
            <a:endParaRPr lang="en-US" dirty="0"/>
          </a:p>
        </p:txBody>
      </p:sp>
    </p:spTree>
    <p:extLst>
      <p:ext uri="{BB962C8B-B14F-4D97-AF65-F5344CB8AC3E}">
        <p14:creationId xmlns:p14="http://schemas.microsoft.com/office/powerpoint/2010/main" val="17631336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ヒラギノ角ゴ Pro W3" charset="-128"/>
                <a:cs typeface="+mn-cs"/>
              </a:defRPr>
            </a:lvl1pPr>
          </a:lstStyle>
          <a:p>
            <a:pPr>
              <a:defRPr/>
            </a:pPr>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ヒラギノ角ゴ Pro W3"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ヒラギノ角ゴ Pro W3" charset="-128"/>
                <a:cs typeface="+mn-cs"/>
              </a:defRPr>
            </a:lvl1pPr>
          </a:lstStyle>
          <a:p>
            <a:pPr>
              <a:defRPr/>
            </a:pPr>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ヒラギノ角ゴ Pro W3" charset="-128"/>
                <a:cs typeface="+mn-cs"/>
              </a:defRPr>
            </a:lvl1pPr>
          </a:lstStyle>
          <a:p>
            <a:pPr>
              <a:defRPr/>
            </a:pPr>
            <a:fld id="{1FB78A55-8964-425F-B063-153CD283F80C}" type="slidenum">
              <a:rPr lang="en-US"/>
              <a:pPr>
                <a:defRPr/>
              </a:pPr>
              <a:t>‹#›</a:t>
            </a:fld>
            <a:endParaRPr lang="en-US" dirty="0"/>
          </a:p>
        </p:txBody>
      </p:sp>
    </p:spTree>
    <p:extLst>
      <p:ext uri="{BB962C8B-B14F-4D97-AF65-F5344CB8AC3E}">
        <p14:creationId xmlns:p14="http://schemas.microsoft.com/office/powerpoint/2010/main" val="384760180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endParaRPr lang="en-US" dirty="0" smtClean="0">
              <a:ea typeface="ヒラギノ角ゴ Pro W3"/>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164427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2954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 name="Picture 3" descr="footer_2.pn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778935" y="6476212"/>
            <a:ext cx="7586132" cy="381788"/>
          </a:xfrm>
          <a:prstGeom prst="rect">
            <a:avLst/>
          </a:prstGeom>
        </p:spPr>
      </p:pic>
      <p:sp>
        <p:nvSpPr>
          <p:cNvPr id="8" name="TextBox 7"/>
          <p:cNvSpPr txBox="1"/>
          <p:nvPr userDrawn="1"/>
        </p:nvSpPr>
        <p:spPr>
          <a:xfrm>
            <a:off x="8644466" y="6477001"/>
            <a:ext cx="423333" cy="276999"/>
          </a:xfrm>
          <a:prstGeom prst="rect">
            <a:avLst/>
          </a:prstGeom>
          <a:noFill/>
        </p:spPr>
        <p:txBody>
          <a:bodyPr wrap="square" rtlCol="0">
            <a:spAutoFit/>
          </a:bodyPr>
          <a:lstStyle/>
          <a:p>
            <a:fld id="{A158C723-6CB4-1144-9232-C612F65AF405}" type="slidenum">
              <a:rPr lang="en-US" sz="1200" smtClean="0"/>
              <a:t>‹#›</a:t>
            </a:fld>
            <a:endParaRPr lang="en-US" sz="1200"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hdr="0" ftr="0" dt="0"/>
  <p:txStyles>
    <p:titleStyle>
      <a:lvl1pPr algn="l" rtl="0" eaLnBrk="0" fontAlgn="base" hangingPunct="0">
        <a:spcBef>
          <a:spcPct val="0"/>
        </a:spcBef>
        <a:spcAft>
          <a:spcPct val="0"/>
        </a:spcAft>
        <a:defRPr sz="2400">
          <a:solidFill>
            <a:schemeClr val="tx2"/>
          </a:solidFill>
          <a:latin typeface="+mj-lt"/>
          <a:ea typeface="ヒラギノ角ゴ Pro W3" charset="-128"/>
          <a:cs typeface="ヒラギノ角ゴ Pro W3"/>
        </a:defRPr>
      </a:lvl1pPr>
      <a:lvl2pPr algn="l" rtl="0" eaLnBrk="0" fontAlgn="base" hangingPunct="0">
        <a:spcBef>
          <a:spcPct val="0"/>
        </a:spcBef>
        <a:spcAft>
          <a:spcPct val="0"/>
        </a:spcAft>
        <a:defRPr sz="2400">
          <a:solidFill>
            <a:schemeClr val="tx2"/>
          </a:solidFill>
          <a:latin typeface="Arial" charset="0"/>
          <a:ea typeface="ヒラギノ角ゴ Pro W3" charset="-128"/>
          <a:cs typeface="ヒラギノ角ゴ Pro W3"/>
        </a:defRPr>
      </a:lvl2pPr>
      <a:lvl3pPr algn="l" rtl="0" eaLnBrk="0" fontAlgn="base" hangingPunct="0">
        <a:spcBef>
          <a:spcPct val="0"/>
        </a:spcBef>
        <a:spcAft>
          <a:spcPct val="0"/>
        </a:spcAft>
        <a:defRPr sz="2400">
          <a:solidFill>
            <a:schemeClr val="tx2"/>
          </a:solidFill>
          <a:latin typeface="Arial" charset="0"/>
          <a:ea typeface="ヒラギノ角ゴ Pro W3" charset="-128"/>
          <a:cs typeface="ヒラギノ角ゴ Pro W3"/>
        </a:defRPr>
      </a:lvl3pPr>
      <a:lvl4pPr algn="l" rtl="0" eaLnBrk="0" fontAlgn="base" hangingPunct="0">
        <a:spcBef>
          <a:spcPct val="0"/>
        </a:spcBef>
        <a:spcAft>
          <a:spcPct val="0"/>
        </a:spcAft>
        <a:defRPr sz="2400">
          <a:solidFill>
            <a:schemeClr val="tx2"/>
          </a:solidFill>
          <a:latin typeface="Arial" charset="0"/>
          <a:ea typeface="ヒラギノ角ゴ Pro W3" charset="-128"/>
          <a:cs typeface="ヒラギノ角ゴ Pro W3"/>
        </a:defRPr>
      </a:lvl4pPr>
      <a:lvl5pPr algn="l" rtl="0" eaLnBrk="0" fontAlgn="base" hangingPunct="0">
        <a:spcBef>
          <a:spcPct val="0"/>
        </a:spcBef>
        <a:spcAft>
          <a:spcPct val="0"/>
        </a:spcAft>
        <a:defRPr sz="2400">
          <a:solidFill>
            <a:schemeClr val="tx2"/>
          </a:solidFill>
          <a:latin typeface="Arial" charset="0"/>
          <a:ea typeface="ヒラギノ角ゴ Pro W3" charset="-128"/>
          <a:cs typeface="ヒラギノ角ゴ Pro W3"/>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ヒラギノ角ゴ Pro W3" charset="-128"/>
          <a:cs typeface="ヒラギノ角ゴ Pro W3"/>
        </a:defRPr>
      </a:lvl1pPr>
      <a:lvl2pPr marL="742950" indent="-28575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82" y="24942"/>
            <a:ext cx="8229600" cy="715962"/>
          </a:xfrm>
        </p:spPr>
        <p:txBody>
          <a:bodyPr/>
          <a:lstStyle/>
          <a:p>
            <a:r>
              <a:rPr lang="en-US" b="1" dirty="0">
                <a:solidFill>
                  <a:srgbClr val="302FFF"/>
                </a:solidFill>
              </a:rPr>
              <a:t>DATA BREACH SIMULATION TRAINING </a:t>
            </a:r>
            <a:r>
              <a:rPr lang="en-US" b="1" dirty="0" smtClean="0">
                <a:solidFill>
                  <a:srgbClr val="302FFF"/>
                </a:solidFill>
              </a:rPr>
              <a:t/>
            </a:r>
            <a:br>
              <a:rPr lang="en-US" b="1" dirty="0" smtClean="0">
                <a:solidFill>
                  <a:srgbClr val="302FFF"/>
                </a:solidFill>
              </a:rPr>
            </a:br>
            <a:r>
              <a:rPr lang="en-US" b="1" dirty="0" smtClean="0">
                <a:solidFill>
                  <a:srgbClr val="302FFF"/>
                </a:solidFill>
              </a:rPr>
              <a:t>WELCOME!  8:45am – 9am  TEAM INTRODUCTIONS</a:t>
            </a:r>
            <a:endParaRPr lang="en-US" b="1" dirty="0">
              <a:solidFill>
                <a:srgbClr val="302FFF"/>
              </a:solidFill>
            </a:endParaRPr>
          </a:p>
        </p:txBody>
      </p:sp>
      <p:sp>
        <p:nvSpPr>
          <p:cNvPr id="3" name="TextBox 2"/>
          <p:cNvSpPr txBox="1"/>
          <p:nvPr/>
        </p:nvSpPr>
        <p:spPr>
          <a:xfrm>
            <a:off x="197224" y="775895"/>
            <a:ext cx="8821270" cy="1723549"/>
          </a:xfrm>
          <a:prstGeom prst="rect">
            <a:avLst/>
          </a:prstGeom>
          <a:noFill/>
        </p:spPr>
        <p:txBody>
          <a:bodyPr wrap="square" rtlCol="0">
            <a:spAutoFit/>
          </a:bodyPr>
          <a:lstStyle/>
          <a:p>
            <a:r>
              <a:rPr lang="en-US" sz="1600" dirty="0" smtClean="0"/>
              <a:t>Please find your assigned team table and introduce yourself to your Team Leader(s) and the other members of your team.  </a:t>
            </a:r>
          </a:p>
          <a:p>
            <a:r>
              <a:rPr lang="en-US" sz="1600" dirty="0" smtClean="0"/>
              <a:t>Please write your name on the back of your name sign with the sharpies provided.</a:t>
            </a:r>
          </a:p>
          <a:p>
            <a:r>
              <a:rPr lang="en-US" sz="1600" dirty="0" smtClean="0"/>
              <a:t> </a:t>
            </a:r>
          </a:p>
          <a:p>
            <a:endParaRPr lang="en-US" dirty="0"/>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904" y="3871955"/>
            <a:ext cx="3960317" cy="2075301"/>
          </a:xfrm>
          <a:prstGeom prst="rect">
            <a:avLst/>
          </a:prstGeom>
        </p:spPr>
      </p:pic>
      <p:sp>
        <p:nvSpPr>
          <p:cNvPr id="6" name="TextBox 5"/>
          <p:cNvSpPr txBox="1"/>
          <p:nvPr/>
        </p:nvSpPr>
        <p:spPr>
          <a:xfrm>
            <a:off x="255406" y="3337526"/>
            <a:ext cx="8489751" cy="3293209"/>
          </a:xfrm>
          <a:prstGeom prst="rect">
            <a:avLst/>
          </a:prstGeom>
          <a:noFill/>
        </p:spPr>
        <p:txBody>
          <a:bodyPr wrap="square" rtlCol="0">
            <a:spAutoFit/>
          </a:bodyPr>
          <a:lstStyle/>
          <a:p>
            <a:r>
              <a:rPr lang="en-US" sz="1600" dirty="0"/>
              <a:t>Please review the intentionally incomplete incident response plan handout at your table and see how many different things your Team can find that are wrong with it</a:t>
            </a:r>
            <a:r>
              <a:rPr lang="en-US" sz="1600" dirty="0" smtClean="0"/>
              <a:t>. </a:t>
            </a:r>
          </a:p>
          <a:p>
            <a:r>
              <a:rPr lang="en-US" sz="1600" dirty="0" smtClean="0"/>
              <a:t> </a:t>
            </a:r>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sz="1600" dirty="0" smtClean="0"/>
              <a:t>For purposes of the simulation exercise, we will all be working at Serious Financial bank.</a:t>
            </a:r>
            <a:endParaRPr lang="en-US" sz="1600" dirty="0"/>
          </a:p>
          <a:p>
            <a:endParaRPr lang="en-US" sz="16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7354" t="1" r="13018" b="20805"/>
          <a:stretch/>
        </p:blipFill>
        <p:spPr>
          <a:xfrm>
            <a:off x="105134" y="2291829"/>
            <a:ext cx="1071059" cy="953960"/>
          </a:xfrm>
          <a:prstGeom prst="rect">
            <a:avLst/>
          </a:prstGeom>
        </p:spPr>
      </p:pic>
      <p:sp>
        <p:nvSpPr>
          <p:cNvPr id="8" name="TextBox 7"/>
          <p:cNvSpPr txBox="1"/>
          <p:nvPr/>
        </p:nvSpPr>
        <p:spPr>
          <a:xfrm>
            <a:off x="197224" y="1787703"/>
            <a:ext cx="1089465" cy="461665"/>
          </a:xfrm>
          <a:prstGeom prst="rect">
            <a:avLst/>
          </a:prstGeom>
          <a:noFill/>
        </p:spPr>
        <p:txBody>
          <a:bodyPr wrap="none" rtlCol="0">
            <a:spAutoFit/>
          </a:bodyPr>
          <a:lstStyle/>
          <a:p>
            <a:r>
              <a:rPr lang="en-US" sz="1200" dirty="0" smtClean="0"/>
              <a:t>TEAM 1</a:t>
            </a:r>
          </a:p>
          <a:p>
            <a:r>
              <a:rPr lang="en-US" sz="1200" dirty="0" smtClean="0"/>
              <a:t>Tom </a:t>
            </a:r>
            <a:r>
              <a:rPr lang="en-US" sz="1200" dirty="0" err="1" smtClean="0"/>
              <a:t>Hemnes</a:t>
            </a:r>
            <a:endParaRPr lang="en-US" sz="1200" dirty="0" smtClean="0"/>
          </a:p>
        </p:txBody>
      </p:sp>
      <p:sp>
        <p:nvSpPr>
          <p:cNvPr id="9" name="TextBox 8"/>
          <p:cNvSpPr txBox="1"/>
          <p:nvPr/>
        </p:nvSpPr>
        <p:spPr>
          <a:xfrm>
            <a:off x="1498948" y="1757558"/>
            <a:ext cx="798617" cy="461665"/>
          </a:xfrm>
          <a:prstGeom prst="rect">
            <a:avLst/>
          </a:prstGeom>
          <a:noFill/>
        </p:spPr>
        <p:txBody>
          <a:bodyPr wrap="none" rtlCol="0">
            <a:spAutoFit/>
          </a:bodyPr>
          <a:lstStyle/>
          <a:p>
            <a:r>
              <a:rPr lang="en-US" sz="1200" dirty="0" smtClean="0"/>
              <a:t>TEAM 2</a:t>
            </a:r>
          </a:p>
          <a:p>
            <a:r>
              <a:rPr lang="en-US" sz="1200" dirty="0" smtClean="0"/>
              <a:t>Rick Olin</a:t>
            </a:r>
          </a:p>
        </p:txBody>
      </p:sp>
      <p:sp>
        <p:nvSpPr>
          <p:cNvPr id="10" name="TextBox 9"/>
          <p:cNvSpPr txBox="1"/>
          <p:nvPr/>
        </p:nvSpPr>
        <p:spPr>
          <a:xfrm>
            <a:off x="2566199" y="1757558"/>
            <a:ext cx="865943" cy="461665"/>
          </a:xfrm>
          <a:prstGeom prst="rect">
            <a:avLst/>
          </a:prstGeom>
          <a:noFill/>
        </p:spPr>
        <p:txBody>
          <a:bodyPr wrap="none" rtlCol="0">
            <a:spAutoFit/>
          </a:bodyPr>
          <a:lstStyle/>
          <a:p>
            <a:r>
              <a:rPr lang="en-US" sz="1200" dirty="0" smtClean="0"/>
              <a:t>TEAM 3</a:t>
            </a:r>
          </a:p>
          <a:p>
            <a:r>
              <a:rPr lang="en-US" sz="1200" dirty="0" smtClean="0"/>
              <a:t>Paul Jean</a:t>
            </a:r>
          </a:p>
        </p:txBody>
      </p:sp>
      <p:sp>
        <p:nvSpPr>
          <p:cNvPr id="11" name="TextBox 10"/>
          <p:cNvSpPr txBox="1"/>
          <p:nvPr/>
        </p:nvSpPr>
        <p:spPr>
          <a:xfrm>
            <a:off x="3650588" y="1695371"/>
            <a:ext cx="1385316" cy="646331"/>
          </a:xfrm>
          <a:prstGeom prst="rect">
            <a:avLst/>
          </a:prstGeom>
          <a:noFill/>
        </p:spPr>
        <p:txBody>
          <a:bodyPr wrap="none" rtlCol="0">
            <a:spAutoFit/>
          </a:bodyPr>
          <a:lstStyle/>
          <a:p>
            <a:r>
              <a:rPr lang="en-US" sz="1200" dirty="0" smtClean="0"/>
              <a:t>TEAM 4</a:t>
            </a:r>
          </a:p>
          <a:p>
            <a:r>
              <a:rPr lang="en-US" sz="1200" dirty="0" smtClean="0"/>
              <a:t>David Bender</a:t>
            </a:r>
          </a:p>
          <a:p>
            <a:r>
              <a:rPr lang="en-US" sz="1200" dirty="0" err="1" smtClean="0"/>
              <a:t>Mirjam</a:t>
            </a:r>
            <a:r>
              <a:rPr lang="en-US" sz="1200" dirty="0" smtClean="0"/>
              <a:t> </a:t>
            </a:r>
            <a:r>
              <a:rPr lang="en-US" sz="1200" dirty="0" err="1" smtClean="0"/>
              <a:t>Supponen</a:t>
            </a:r>
            <a:endParaRPr lang="en-US" sz="1200" dirty="0" smtClean="0"/>
          </a:p>
        </p:txBody>
      </p:sp>
      <p:sp>
        <p:nvSpPr>
          <p:cNvPr id="12" name="TextBox 11"/>
          <p:cNvSpPr txBox="1"/>
          <p:nvPr/>
        </p:nvSpPr>
        <p:spPr>
          <a:xfrm>
            <a:off x="5600532" y="1664416"/>
            <a:ext cx="2126351" cy="646331"/>
          </a:xfrm>
          <a:prstGeom prst="rect">
            <a:avLst/>
          </a:prstGeom>
          <a:noFill/>
        </p:spPr>
        <p:txBody>
          <a:bodyPr wrap="none" rtlCol="0">
            <a:spAutoFit/>
          </a:bodyPr>
          <a:lstStyle/>
          <a:p>
            <a:r>
              <a:rPr lang="en-US" sz="1200" dirty="0" smtClean="0"/>
              <a:t>TEAM 5</a:t>
            </a:r>
          </a:p>
          <a:p>
            <a:r>
              <a:rPr lang="en-US" sz="1200" dirty="0" smtClean="0"/>
              <a:t>Jennifer </a:t>
            </a:r>
            <a:r>
              <a:rPr lang="en-US" sz="1200" dirty="0" err="1" smtClean="0"/>
              <a:t>Lavalley</a:t>
            </a:r>
            <a:endParaRPr lang="en-US" sz="1200" dirty="0" smtClean="0"/>
          </a:p>
          <a:p>
            <a:r>
              <a:rPr lang="en-US" sz="1200" dirty="0" smtClean="0"/>
              <a:t>Eric </a:t>
            </a:r>
            <a:r>
              <a:rPr lang="en-US" sz="1200" dirty="0" err="1" smtClean="0"/>
              <a:t>Ratcliffe</a:t>
            </a:r>
            <a:r>
              <a:rPr lang="en-US" sz="1200" dirty="0" smtClean="0"/>
              <a:t> (360Advanced)</a:t>
            </a:r>
          </a:p>
        </p:txBody>
      </p:sp>
      <p:sp>
        <p:nvSpPr>
          <p:cNvPr id="13" name="TextBox 12"/>
          <p:cNvSpPr txBox="1"/>
          <p:nvPr/>
        </p:nvSpPr>
        <p:spPr>
          <a:xfrm>
            <a:off x="7874626" y="1712754"/>
            <a:ext cx="968535" cy="461665"/>
          </a:xfrm>
          <a:prstGeom prst="rect">
            <a:avLst/>
          </a:prstGeom>
          <a:noFill/>
        </p:spPr>
        <p:txBody>
          <a:bodyPr wrap="none" rtlCol="0">
            <a:spAutoFit/>
          </a:bodyPr>
          <a:lstStyle/>
          <a:p>
            <a:r>
              <a:rPr lang="en-US" sz="1200" dirty="0" smtClean="0"/>
              <a:t>TEAM 6</a:t>
            </a:r>
          </a:p>
          <a:p>
            <a:r>
              <a:rPr lang="en-US" sz="1200" dirty="0" smtClean="0"/>
              <a:t>Laila </a:t>
            </a:r>
            <a:r>
              <a:rPr lang="en-US" sz="1200" dirty="0" err="1" smtClean="0"/>
              <a:t>Paszti</a:t>
            </a:r>
            <a:endParaRPr lang="en-US" sz="1200" dirty="0" smtClean="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5508" r="25449" b="18272"/>
          <a:stretch/>
        </p:blipFill>
        <p:spPr>
          <a:xfrm>
            <a:off x="1363718" y="2291976"/>
            <a:ext cx="1037721" cy="955062"/>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17005" r="26293" b="16466"/>
          <a:stretch/>
        </p:blipFill>
        <p:spPr>
          <a:xfrm>
            <a:off x="2557915" y="2319753"/>
            <a:ext cx="920414" cy="910540"/>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0567" r="19815" b="20595"/>
          <a:stretch/>
        </p:blipFill>
        <p:spPr>
          <a:xfrm>
            <a:off x="3649033" y="2331208"/>
            <a:ext cx="764145" cy="904087"/>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7845" y="2413205"/>
            <a:ext cx="914959" cy="765343"/>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9231" y="2351112"/>
            <a:ext cx="941102" cy="864277"/>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8858" y="2309471"/>
            <a:ext cx="903788" cy="893003"/>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7596" y="2343913"/>
            <a:ext cx="821559" cy="849791"/>
          </a:xfrm>
          <a:prstGeom prst="rect">
            <a:avLst/>
          </a:prstGeom>
        </p:spPr>
      </p:pic>
    </p:spTree>
    <p:extLst>
      <p:ext uri="{BB962C8B-B14F-4D97-AF65-F5344CB8AC3E}">
        <p14:creationId xmlns:p14="http://schemas.microsoft.com/office/powerpoint/2010/main" val="2784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87702" y="3225799"/>
            <a:ext cx="2649984" cy="1413933"/>
          </a:xfrm>
          <a:prstGeom prst="rect">
            <a:avLst/>
          </a:prstGeom>
        </p:spPr>
      </p:pic>
      <p:sp>
        <p:nvSpPr>
          <p:cNvPr id="16" name="TextBox 15"/>
          <p:cNvSpPr txBox="1"/>
          <p:nvPr/>
        </p:nvSpPr>
        <p:spPr>
          <a:xfrm>
            <a:off x="8492068" y="6451600"/>
            <a:ext cx="584200" cy="307777"/>
          </a:xfrm>
          <a:prstGeom prst="rect">
            <a:avLst/>
          </a:prstGeom>
          <a:solidFill>
            <a:schemeClr val="bg1"/>
          </a:solidFill>
        </p:spPr>
        <p:txBody>
          <a:bodyPr wrap="square" rtlCol="0">
            <a:spAutoFit/>
          </a:bodyPr>
          <a:lstStyle/>
          <a:p>
            <a:r>
              <a:rPr lang="en-US" dirty="0"/>
              <a:t> </a:t>
            </a:r>
            <a:r>
              <a:rPr lang="en-US" dirty="0" smtClean="0"/>
              <a:t>     </a:t>
            </a:r>
            <a:endParaRPr lang="en-US" dirty="0"/>
          </a:p>
        </p:txBody>
      </p:sp>
      <p:sp>
        <p:nvSpPr>
          <p:cNvPr id="3" name="TextBox 2"/>
          <p:cNvSpPr txBox="1"/>
          <p:nvPr/>
        </p:nvSpPr>
        <p:spPr>
          <a:xfrm>
            <a:off x="3081865" y="2175932"/>
            <a:ext cx="2861735" cy="646331"/>
          </a:xfrm>
          <a:prstGeom prst="rect">
            <a:avLst/>
          </a:prstGeom>
          <a:noFill/>
        </p:spPr>
        <p:txBody>
          <a:bodyPr wrap="square" rtlCol="0">
            <a:spAutoFit/>
          </a:bodyPr>
          <a:lstStyle/>
          <a:p>
            <a:pPr algn="ctr"/>
            <a:r>
              <a:rPr lang="en-US" sz="3600" b="1" dirty="0" smtClean="0"/>
              <a:t>Thank You</a:t>
            </a:r>
            <a:endParaRPr lang="en-US" sz="3600" b="1" dirty="0"/>
          </a:p>
        </p:txBody>
      </p:sp>
    </p:spTree>
    <p:extLst>
      <p:ext uri="{BB962C8B-B14F-4D97-AF65-F5344CB8AC3E}">
        <p14:creationId xmlns:p14="http://schemas.microsoft.com/office/powerpoint/2010/main" val="2024919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74" y="3797766"/>
            <a:ext cx="8229600" cy="715962"/>
          </a:xfrm>
        </p:spPr>
        <p:txBody>
          <a:bodyPr/>
          <a:lstStyle/>
          <a:p>
            <a:pPr algn="ctr"/>
            <a:r>
              <a:rPr lang="en-US" sz="3200" b="1" dirty="0">
                <a:solidFill>
                  <a:srgbClr val="302FFF"/>
                </a:solidFill>
              </a:rPr>
              <a:t>DATA BREACH SIMULATION </a:t>
            </a:r>
            <a:r>
              <a:rPr lang="en-US" sz="3200" b="1" dirty="0" smtClean="0">
                <a:solidFill>
                  <a:srgbClr val="302FFF"/>
                </a:solidFill>
              </a:rPr>
              <a:t>TRAINING</a:t>
            </a:r>
            <a:br>
              <a:rPr lang="en-US" sz="3200" b="1" dirty="0" smtClean="0">
                <a:solidFill>
                  <a:srgbClr val="302FFF"/>
                </a:solidFill>
              </a:rPr>
            </a:br>
            <a:r>
              <a:rPr lang="en-US" sz="3200" b="1" dirty="0" smtClean="0">
                <a:solidFill>
                  <a:srgbClr val="302FFF"/>
                </a:solidFill>
              </a:rPr>
              <a:t/>
            </a:r>
            <a:br>
              <a:rPr lang="en-US" sz="3200" b="1" dirty="0" smtClean="0">
                <a:solidFill>
                  <a:srgbClr val="302FFF"/>
                </a:solidFill>
              </a:rPr>
            </a:br>
            <a:r>
              <a:rPr lang="en-US" sz="3200" b="1" dirty="0" smtClean="0">
                <a:solidFill>
                  <a:srgbClr val="302FFF"/>
                </a:solidFill>
              </a:rPr>
              <a:t>JANUARY 12, 2017</a:t>
            </a:r>
            <a:br>
              <a:rPr lang="en-US" sz="3200" b="1" dirty="0" smtClean="0">
                <a:solidFill>
                  <a:srgbClr val="302FFF"/>
                </a:solidFill>
              </a:rPr>
            </a:br>
            <a:r>
              <a:rPr lang="en-US" sz="3200" b="1" dirty="0">
                <a:solidFill>
                  <a:srgbClr val="302FFF"/>
                </a:solidFill>
              </a:rPr>
              <a:t/>
            </a:r>
            <a:br>
              <a:rPr lang="en-US" sz="3200" b="1" dirty="0">
                <a:solidFill>
                  <a:srgbClr val="302FFF"/>
                </a:solidFill>
              </a:rPr>
            </a:br>
            <a:r>
              <a:rPr lang="en-US" sz="3200" b="1" dirty="0" smtClean="0">
                <a:solidFill>
                  <a:srgbClr val="302FFF"/>
                </a:solidFill>
              </a:rPr>
              <a:t>INTRODUCTION</a:t>
            </a:r>
            <a:br>
              <a:rPr lang="en-US" sz="3200" b="1" dirty="0" smtClean="0">
                <a:solidFill>
                  <a:srgbClr val="302FFF"/>
                </a:solidFill>
              </a:rPr>
            </a:br>
            <a:r>
              <a:rPr lang="en-US" sz="3200" b="1" dirty="0">
                <a:solidFill>
                  <a:srgbClr val="302FFF"/>
                </a:solidFill>
              </a:rPr>
              <a:t/>
            </a:r>
            <a:br>
              <a:rPr lang="en-US" sz="3200" b="1" dirty="0">
                <a:solidFill>
                  <a:srgbClr val="302FFF"/>
                </a:solidFill>
              </a:rPr>
            </a:br>
            <a:r>
              <a:rPr lang="en-US" sz="3200" b="1" dirty="0" smtClean="0">
                <a:solidFill>
                  <a:srgbClr val="302FFF"/>
                </a:solidFill>
              </a:rPr>
              <a:t>Sayoko Blodgett-Ford, Member, GTC (CIPP/US)</a:t>
            </a:r>
            <a:endParaRPr lang="en-US" sz="3200" b="1" dirty="0">
              <a:solidFill>
                <a:srgbClr val="302FFF"/>
              </a:solidFill>
            </a:endParaRPr>
          </a:p>
        </p:txBody>
      </p:sp>
      <p:pic>
        <p:nvPicPr>
          <p:cNvPr id="3" name="Picture 2" descr="black.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974" y="394447"/>
            <a:ext cx="2830029" cy="1509998"/>
          </a:xfrm>
          <a:prstGeom prst="rect">
            <a:avLst/>
          </a:prstGeom>
        </p:spPr>
      </p:pic>
    </p:spTree>
    <p:extLst>
      <p:ext uri="{BB962C8B-B14F-4D97-AF65-F5344CB8AC3E}">
        <p14:creationId xmlns:p14="http://schemas.microsoft.com/office/powerpoint/2010/main" val="75556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56" y="7510"/>
            <a:ext cx="8229600" cy="715962"/>
          </a:xfrm>
        </p:spPr>
        <p:txBody>
          <a:bodyPr/>
          <a:lstStyle/>
          <a:p>
            <a:r>
              <a:rPr lang="en-US" b="1" dirty="0" smtClean="0">
                <a:solidFill>
                  <a:srgbClr val="0070C0"/>
                </a:solidFill>
              </a:rPr>
              <a:t>DATA BREACH SIMULATION - PANELISTS</a:t>
            </a:r>
            <a:endParaRPr lang="en-US" b="1" dirty="0">
              <a:solidFill>
                <a:srgbClr val="0070C0"/>
              </a:solidFill>
            </a:endParaRPr>
          </a:p>
        </p:txBody>
      </p:sp>
      <p:sp>
        <p:nvSpPr>
          <p:cNvPr id="4" name="TextBox 3"/>
          <p:cNvSpPr txBox="1"/>
          <p:nvPr/>
        </p:nvSpPr>
        <p:spPr>
          <a:xfrm>
            <a:off x="0" y="723472"/>
            <a:ext cx="9144000" cy="6032421"/>
          </a:xfrm>
          <a:prstGeom prst="rect">
            <a:avLst/>
          </a:prstGeom>
          <a:noFill/>
        </p:spPr>
        <p:txBody>
          <a:bodyPr wrap="square" rtlCol="0">
            <a:spAutoFit/>
          </a:bodyPr>
          <a:lstStyle/>
          <a:p>
            <a:r>
              <a:rPr lang="en-US" sz="1600" b="1" dirty="0"/>
              <a:t>Rocco </a:t>
            </a:r>
            <a:r>
              <a:rPr lang="en-US" sz="1600" b="1" dirty="0" err="1"/>
              <a:t>Grillo</a:t>
            </a:r>
            <a:r>
              <a:rPr lang="en-US" dirty="0"/>
              <a:t>, </a:t>
            </a:r>
            <a:r>
              <a:rPr lang="en-US" i="1" dirty="0"/>
              <a:t>Executive Managing Director/Cyber Resilience Leader, </a:t>
            </a:r>
            <a:r>
              <a:rPr lang="en-US" i="1" dirty="0" err="1"/>
              <a:t>Stroz</a:t>
            </a:r>
            <a:r>
              <a:rPr lang="en-US" i="1" dirty="0"/>
              <a:t> Friedberg/Aon</a:t>
            </a:r>
            <a:r>
              <a:rPr lang="en-US" dirty="0"/>
              <a:t>. </a:t>
            </a:r>
            <a:r>
              <a:rPr lang="en-US" dirty="0" smtClean="0"/>
              <a:t>Mr</a:t>
            </a:r>
            <a:r>
              <a:rPr lang="en-US" dirty="0"/>
              <a:t>. </a:t>
            </a:r>
            <a:r>
              <a:rPr lang="en-US" dirty="0" err="1"/>
              <a:t>Grillo</a:t>
            </a:r>
            <a:r>
              <a:rPr lang="en-US" dirty="0"/>
              <a:t> regularly advises clients, including boards and executive </a:t>
            </a:r>
            <a:r>
              <a:rPr lang="en-US" dirty="0" smtClean="0"/>
              <a:t>management, on a wide </a:t>
            </a:r>
            <a:r>
              <a:rPr lang="en-US" dirty="0"/>
              <a:t>range of cybersecurity issues across all </a:t>
            </a:r>
            <a:r>
              <a:rPr lang="en-US" dirty="0" smtClean="0"/>
              <a:t>industries</a:t>
            </a:r>
            <a:r>
              <a:rPr lang="en-US" dirty="0"/>
              <a:t>. Mr. </a:t>
            </a:r>
            <a:r>
              <a:rPr lang="en-US" dirty="0" err="1"/>
              <a:t>Grillo</a:t>
            </a:r>
            <a:r>
              <a:rPr lang="en-US" dirty="0"/>
              <a:t> has more than 25 years of experience providing organizations with security and risk management services. He is an internationally recognized expert in the field of Incident Response </a:t>
            </a:r>
            <a:r>
              <a:rPr lang="en-US" dirty="0" smtClean="0"/>
              <a:t>and </a:t>
            </a:r>
            <a:r>
              <a:rPr lang="en-US" dirty="0"/>
              <a:t>information security and has assisted corporations, law enforcement agencies, major law firms, and industry threat intelligence organizations with </a:t>
            </a:r>
            <a:r>
              <a:rPr lang="en-US" dirty="0" smtClean="0"/>
              <a:t>matters </a:t>
            </a:r>
            <a:r>
              <a:rPr lang="en-US" dirty="0"/>
              <a:t>involving computer security incident response &amp; computer </a:t>
            </a:r>
            <a:r>
              <a:rPr lang="en-US" dirty="0" smtClean="0"/>
              <a:t>forensics, </a:t>
            </a:r>
            <a:r>
              <a:rPr lang="en-US" dirty="0"/>
              <a:t>and security threat advisory services.</a:t>
            </a:r>
            <a:endParaRPr lang="en-US" dirty="0" smtClean="0"/>
          </a:p>
          <a:p>
            <a:endParaRPr lang="en-US" dirty="0"/>
          </a:p>
          <a:p>
            <a:r>
              <a:rPr lang="en-US" sz="1600" b="1" dirty="0"/>
              <a:t>Peter </a:t>
            </a:r>
            <a:r>
              <a:rPr lang="en-US" sz="1600" b="1" dirty="0" err="1"/>
              <a:t>Lefkowitz</a:t>
            </a:r>
            <a:r>
              <a:rPr lang="en-US" dirty="0"/>
              <a:t>,</a:t>
            </a:r>
            <a:r>
              <a:rPr lang="en-US" b="1" dirty="0"/>
              <a:t> </a:t>
            </a:r>
            <a:r>
              <a:rPr lang="en-US" i="1" dirty="0"/>
              <a:t>Chief Privacy Officer and</a:t>
            </a:r>
            <a:r>
              <a:rPr lang="en-US" b="1" i="1" dirty="0"/>
              <a:t> </a:t>
            </a:r>
            <a:r>
              <a:rPr lang="en-US" i="1" dirty="0"/>
              <a:t>Senior Data Rights Management Counsel, GE Digital</a:t>
            </a:r>
            <a:r>
              <a:rPr lang="en-US" dirty="0"/>
              <a:t>.  </a:t>
            </a:r>
            <a:r>
              <a:rPr lang="en-US" dirty="0" smtClean="0"/>
              <a:t>Mr. </a:t>
            </a:r>
            <a:r>
              <a:rPr lang="en-US" dirty="0" err="1"/>
              <a:t>Lefkowitz</a:t>
            </a:r>
            <a:r>
              <a:rPr lang="en-US" dirty="0"/>
              <a:t> </a:t>
            </a:r>
            <a:r>
              <a:rPr lang="en-US" dirty="0" smtClean="0"/>
              <a:t>is </a:t>
            </a:r>
            <a:r>
              <a:rPr lang="en-US" dirty="0"/>
              <a:t>the Chief Privacy Officer and Senior Data Rights Management Counsel at GE Digital </a:t>
            </a:r>
            <a:r>
              <a:rPr lang="en-US" dirty="0" smtClean="0"/>
              <a:t>and </a:t>
            </a:r>
            <a:r>
              <a:rPr lang="en-US" dirty="0"/>
              <a:t>supports GE’s Digital business, including GE’s </a:t>
            </a:r>
            <a:r>
              <a:rPr lang="en-US" dirty="0" err="1"/>
              <a:t>Predix</a:t>
            </a:r>
            <a:r>
              <a:rPr lang="en-US" dirty="0"/>
              <a:t> platform and internet-connected products and predictive analytics solutions.  </a:t>
            </a:r>
            <a:r>
              <a:rPr lang="en-US" dirty="0" smtClean="0"/>
              <a:t>He </a:t>
            </a:r>
            <a:r>
              <a:rPr lang="en-US" dirty="0"/>
              <a:t>served as GE’s Chief Privacy Officer from 2013-16. </a:t>
            </a:r>
            <a:r>
              <a:rPr lang="en-US" dirty="0" smtClean="0"/>
              <a:t>Previously, he was </a:t>
            </a:r>
            <a:r>
              <a:rPr lang="en-US" dirty="0"/>
              <a:t>Vice President of Privacy and Security Legal and Chief Privacy Officer at Oracle Corporation. </a:t>
            </a:r>
            <a:endParaRPr lang="en-US" dirty="0" smtClean="0"/>
          </a:p>
          <a:p>
            <a:endParaRPr lang="en-US" dirty="0"/>
          </a:p>
          <a:p>
            <a:r>
              <a:rPr lang="en-US" sz="1600" b="1" dirty="0"/>
              <a:t>Patrick Ford</a:t>
            </a:r>
            <a:r>
              <a:rPr lang="en-US" dirty="0"/>
              <a:t>, </a:t>
            </a:r>
            <a:r>
              <a:rPr lang="en-US" i="1" dirty="0"/>
              <a:t>Chief Information Security Officer, Americas Region, Schneider Electric</a:t>
            </a:r>
            <a:r>
              <a:rPr lang="en-US" dirty="0"/>
              <a:t>.  </a:t>
            </a:r>
            <a:r>
              <a:rPr lang="en-US" dirty="0" smtClean="0"/>
              <a:t>Mr. </a:t>
            </a:r>
            <a:r>
              <a:rPr lang="en-US" dirty="0"/>
              <a:t>Ford </a:t>
            </a:r>
            <a:r>
              <a:rPr lang="en-US" dirty="0" smtClean="0"/>
              <a:t>is </a:t>
            </a:r>
            <a:r>
              <a:rPr lang="en-US" dirty="0"/>
              <a:t>the Chief Information Security Officer for the Americas Region at Schneider </a:t>
            </a:r>
            <a:r>
              <a:rPr lang="en-US" dirty="0" smtClean="0"/>
              <a:t>Electric.  Previously, </a:t>
            </a:r>
            <a:r>
              <a:rPr lang="en-US" dirty="0"/>
              <a:t>he was the Senior Principle Advisor at </a:t>
            </a:r>
            <a:r>
              <a:rPr lang="en-US" dirty="0" err="1"/>
              <a:t>Protiviti</a:t>
            </a:r>
            <a:r>
              <a:rPr lang="en-US" dirty="0"/>
              <a:t>. </a:t>
            </a:r>
            <a:r>
              <a:rPr lang="en-US" dirty="0" smtClean="0"/>
              <a:t> He </a:t>
            </a:r>
            <a:r>
              <a:rPr lang="en-US" dirty="0"/>
              <a:t>served as the Vice President, Corporate Security at Aetna, Inc</a:t>
            </a:r>
            <a:r>
              <a:rPr lang="en-US" dirty="0" smtClean="0"/>
              <a:t>. </a:t>
            </a:r>
            <a:r>
              <a:rPr lang="en-US" dirty="0"/>
              <a:t>and was </a:t>
            </a:r>
            <a:r>
              <a:rPr lang="en-US" dirty="0" smtClean="0"/>
              <a:t>the </a:t>
            </a:r>
            <a:r>
              <a:rPr lang="en-US" dirty="0"/>
              <a:t>Senior Director of Global Security for the Americas Region for Pfizer, </a:t>
            </a:r>
            <a:r>
              <a:rPr lang="en-US" dirty="0" smtClean="0"/>
              <a:t>Inc. He also was a </a:t>
            </a:r>
            <a:r>
              <a:rPr lang="en-US" dirty="0"/>
              <a:t>Supervisory Special Agent </a:t>
            </a:r>
            <a:r>
              <a:rPr lang="en-US" dirty="0" smtClean="0"/>
              <a:t>at the </a:t>
            </a:r>
            <a:r>
              <a:rPr lang="en-US" dirty="0"/>
              <a:t>Federal Bureau of Investigation </a:t>
            </a:r>
            <a:r>
              <a:rPr lang="en-US" dirty="0" smtClean="0"/>
              <a:t>from </a:t>
            </a:r>
            <a:r>
              <a:rPr lang="en-US" dirty="0"/>
              <a:t>1991-2005.  </a:t>
            </a:r>
            <a:endParaRPr lang="en-US" dirty="0" smtClean="0"/>
          </a:p>
          <a:p>
            <a:endParaRPr lang="en-US" dirty="0"/>
          </a:p>
          <a:p>
            <a:r>
              <a:rPr lang="en-US" sz="1600" b="1" dirty="0"/>
              <a:t>Sayoko Blodgett-Ford</a:t>
            </a:r>
            <a:r>
              <a:rPr lang="en-US" dirty="0"/>
              <a:t>, </a:t>
            </a:r>
            <a:r>
              <a:rPr lang="en-US" i="1" dirty="0"/>
              <a:t>CIPP/US, Member, GTC Law Group PC and Affiliates</a:t>
            </a:r>
            <a:r>
              <a:rPr lang="en-US" dirty="0"/>
              <a:t>.  </a:t>
            </a:r>
            <a:r>
              <a:rPr lang="en-US" dirty="0" smtClean="0"/>
              <a:t>Ms. </a:t>
            </a:r>
            <a:r>
              <a:rPr lang="en-US" dirty="0"/>
              <a:t>Blodgett-Ford’s practice focuses on intellectual property strategy and transactions and data privacy and security law.  She has extensive expertise in due diligence in connection with technology M&amp;A transactions. </a:t>
            </a:r>
            <a:r>
              <a:rPr lang="en-US" dirty="0" smtClean="0"/>
              <a:t>She </a:t>
            </a:r>
            <a:r>
              <a:rPr lang="en-US" dirty="0"/>
              <a:t>is </a:t>
            </a:r>
            <a:r>
              <a:rPr lang="en-US" dirty="0" smtClean="0"/>
              <a:t>an Adjunct at the Boston College Law School and a </a:t>
            </a:r>
            <a:r>
              <a:rPr lang="en-US" dirty="0"/>
              <a:t>Lecturer in Law at the University of Hawai’i law </a:t>
            </a:r>
            <a:r>
              <a:rPr lang="en-US" dirty="0" smtClean="0"/>
              <a:t>school.</a:t>
            </a:r>
            <a:r>
              <a:rPr lang="en-US" dirty="0"/>
              <a:t>  </a:t>
            </a:r>
            <a:r>
              <a:rPr lang="en-US" dirty="0" smtClean="0"/>
              <a:t>She </a:t>
            </a:r>
            <a:r>
              <a:rPr lang="en-US" dirty="0"/>
              <a:t>previously served as </a:t>
            </a:r>
            <a:r>
              <a:rPr lang="en-US" dirty="0" smtClean="0"/>
              <a:t>General Counsel </a:t>
            </a:r>
            <a:r>
              <a:rPr lang="en-US" dirty="0"/>
              <a:t>of Tetris Online, Inc. and as Senior Manager of the Intellectual Property Group at Nintendo of America Inc. in Redmond, Washington. </a:t>
            </a:r>
          </a:p>
          <a:p>
            <a:endParaRPr lang="en-US" dirty="0"/>
          </a:p>
        </p:txBody>
      </p:sp>
    </p:spTree>
    <p:extLst>
      <p:ext uri="{BB962C8B-B14F-4D97-AF65-F5344CB8AC3E}">
        <p14:creationId xmlns:p14="http://schemas.microsoft.com/office/powerpoint/2010/main" val="66522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145176"/>
            <a:ext cx="9144000" cy="3228379"/>
          </a:xfrm>
          <a:prstGeom prst="rect">
            <a:avLst/>
          </a:prstGeom>
        </p:spPr>
      </p:pic>
      <p:pic>
        <p:nvPicPr>
          <p:cNvPr id="5" name="Picture 4" descr="blac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8498" y="314692"/>
            <a:ext cx="2979505" cy="1589753"/>
          </a:xfrm>
          <a:prstGeom prst="rect">
            <a:avLst/>
          </a:prstGeom>
        </p:spPr>
      </p:pic>
      <p:sp>
        <p:nvSpPr>
          <p:cNvPr id="6" name="TextBox 5"/>
          <p:cNvSpPr txBox="1"/>
          <p:nvPr/>
        </p:nvSpPr>
        <p:spPr>
          <a:xfrm>
            <a:off x="3694877" y="632514"/>
            <a:ext cx="5144293" cy="954107"/>
          </a:xfrm>
          <a:prstGeom prst="rect">
            <a:avLst/>
          </a:prstGeom>
          <a:noFill/>
        </p:spPr>
        <p:txBody>
          <a:bodyPr wrap="none" rtlCol="0">
            <a:spAutoFit/>
          </a:bodyPr>
          <a:lstStyle/>
          <a:p>
            <a:pPr algn="ctr"/>
            <a:r>
              <a:rPr lang="en-US" sz="2800" b="1" dirty="0" smtClean="0">
                <a:solidFill>
                  <a:srgbClr val="0070C0"/>
                </a:solidFill>
              </a:rPr>
              <a:t>DATA PRIVACY &amp; SECURITY </a:t>
            </a:r>
          </a:p>
          <a:p>
            <a:pPr algn="ctr"/>
            <a:r>
              <a:rPr lang="en-US" sz="2800" b="1" dirty="0" smtClean="0">
                <a:solidFill>
                  <a:srgbClr val="0070C0"/>
                </a:solidFill>
              </a:rPr>
              <a:t>TEAM</a:t>
            </a:r>
            <a:endParaRPr lang="en-US" sz="2800" b="1" dirty="0">
              <a:solidFill>
                <a:srgbClr val="0070C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9771" y="5437810"/>
            <a:ext cx="1181146" cy="988003"/>
          </a:xfrm>
          <a:prstGeom prst="rect">
            <a:avLst/>
          </a:prstGeom>
        </p:spPr>
      </p:pic>
      <p:sp>
        <p:nvSpPr>
          <p:cNvPr id="2" name="Rectangle 1"/>
          <p:cNvSpPr/>
          <p:nvPr/>
        </p:nvSpPr>
        <p:spPr>
          <a:xfrm>
            <a:off x="5100917" y="5801006"/>
            <a:ext cx="1290738" cy="261610"/>
          </a:xfrm>
          <a:prstGeom prst="rect">
            <a:avLst/>
          </a:prstGeom>
        </p:spPr>
        <p:txBody>
          <a:bodyPr wrap="none">
            <a:spAutoFit/>
          </a:bodyPr>
          <a:lstStyle/>
          <a:p>
            <a:r>
              <a:rPr lang="en-US" sz="1050" smtClean="0">
                <a:solidFill>
                  <a:schemeClr val="accent5">
                    <a:lumMod val="75000"/>
                  </a:schemeClr>
                </a:solidFill>
              </a:rPr>
              <a:t>Mirjam</a:t>
            </a:r>
            <a:r>
              <a:rPr lang="en-US" sz="1050" dirty="0" smtClean="0">
                <a:solidFill>
                  <a:schemeClr val="accent5">
                    <a:lumMod val="75000"/>
                  </a:schemeClr>
                </a:solidFill>
              </a:rPr>
              <a:t> </a:t>
            </a:r>
            <a:r>
              <a:rPr lang="en-US" sz="1050" dirty="0" err="1">
                <a:solidFill>
                  <a:schemeClr val="accent5">
                    <a:lumMod val="75000"/>
                  </a:schemeClr>
                </a:solidFill>
              </a:rPr>
              <a:t>Supponen</a:t>
            </a:r>
            <a:endParaRPr lang="en-US" sz="1050" dirty="0">
              <a:solidFill>
                <a:schemeClr val="accent5">
                  <a:lumMod val="75000"/>
                </a:schemeClr>
              </a:solidFill>
            </a:endParaRPr>
          </a:p>
        </p:txBody>
      </p:sp>
    </p:spTree>
    <p:extLst>
      <p:ext uri="{BB962C8B-B14F-4D97-AF65-F5344CB8AC3E}">
        <p14:creationId xmlns:p14="http://schemas.microsoft.com/office/powerpoint/2010/main" val="1391600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REFERENCE MATERIALS - AVAILABLE ON GTC SITE</a:t>
            </a:r>
            <a:r>
              <a:rPr lang="en-US" dirty="0" smtClean="0">
                <a:solidFill>
                  <a:srgbClr val="0070C0"/>
                </a:solidFill>
              </a:rPr>
              <a:t> </a:t>
            </a:r>
            <a:r>
              <a:rPr lang="en-US" dirty="0" smtClean="0"/>
              <a:t>Harvard Club WIFI Password = </a:t>
            </a:r>
            <a:r>
              <a:rPr lang="en-US" b="1" dirty="0" smtClean="0">
                <a:solidFill>
                  <a:srgbClr val="FF0000"/>
                </a:solidFill>
                <a:latin typeface="Arial" charset="0"/>
                <a:ea typeface="Arial" charset="0"/>
                <a:cs typeface="Arial" charset="0"/>
              </a:rPr>
              <a:t>veritas415</a:t>
            </a:r>
            <a:r>
              <a:rPr lang="en-US" dirty="0" smtClean="0"/>
              <a:t> </a:t>
            </a:r>
            <a:endParaRPr lang="en-US" dirty="0"/>
          </a:p>
        </p:txBody>
      </p:sp>
      <p:sp>
        <p:nvSpPr>
          <p:cNvPr id="3" name="TextBox 2"/>
          <p:cNvSpPr txBox="1"/>
          <p:nvPr/>
        </p:nvSpPr>
        <p:spPr>
          <a:xfrm>
            <a:off x="457200" y="1218357"/>
            <a:ext cx="7900827" cy="646331"/>
          </a:xfrm>
          <a:prstGeom prst="rect">
            <a:avLst/>
          </a:prstGeom>
          <a:noFill/>
        </p:spPr>
        <p:txBody>
          <a:bodyPr wrap="square" rtlCol="0">
            <a:spAutoFit/>
          </a:bodyPr>
          <a:lstStyle/>
          <a:p>
            <a:r>
              <a:rPr lang="en-US" sz="1800" u="sng" dirty="0"/>
              <a:t>http://</a:t>
            </a:r>
            <a:r>
              <a:rPr lang="en-US" sz="1800" u="sng" dirty="0" err="1"/>
              <a:t>gtclawgroup.com</a:t>
            </a:r>
            <a:r>
              <a:rPr lang="en-US" sz="1800" u="sng" dirty="0"/>
              <a:t>/2017/01/data-breach-simulation-training-materials</a:t>
            </a:r>
            <a:endParaRPr lang="en-US" sz="1800" dirty="0"/>
          </a:p>
          <a:p>
            <a:r>
              <a:rPr lang="en-US" sz="1800" dirty="0" smtClean="0"/>
              <a:t> </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05" y="1605764"/>
            <a:ext cx="8686800" cy="4483510"/>
          </a:xfrm>
          <a:prstGeom prst="rect">
            <a:avLst/>
          </a:prstGeom>
        </p:spPr>
      </p:pic>
      <p:sp>
        <p:nvSpPr>
          <p:cNvPr id="4" name="TextBox 3"/>
          <p:cNvSpPr txBox="1"/>
          <p:nvPr/>
        </p:nvSpPr>
        <p:spPr>
          <a:xfrm>
            <a:off x="1846729" y="5891906"/>
            <a:ext cx="8252013" cy="584775"/>
          </a:xfrm>
          <a:prstGeom prst="rect">
            <a:avLst/>
          </a:prstGeom>
          <a:noFill/>
        </p:spPr>
        <p:txBody>
          <a:bodyPr wrap="square" rtlCol="0">
            <a:spAutoFit/>
          </a:bodyPr>
          <a:lstStyle/>
          <a:p>
            <a:r>
              <a:rPr lang="en-US" sz="1600" b="1" smtClean="0">
                <a:solidFill>
                  <a:srgbClr val="FF0000"/>
                </a:solidFill>
              </a:rPr>
              <a:t>PLUS THE “INTENTIONALLY INCOMPLETE” X CORP DOCUMENT </a:t>
            </a:r>
          </a:p>
          <a:p>
            <a:r>
              <a:rPr lang="en-US" sz="1600" b="1" dirty="0" smtClean="0">
                <a:solidFill>
                  <a:srgbClr val="FF0000"/>
                </a:solidFill>
              </a:rPr>
              <a:t>PASSWORD “GTC1”</a:t>
            </a:r>
            <a:endParaRPr lang="en-US" sz="1600" b="1" dirty="0">
              <a:solidFill>
                <a:srgbClr val="FF0000"/>
              </a:solidFill>
            </a:endParaRPr>
          </a:p>
        </p:txBody>
      </p:sp>
    </p:spTree>
    <p:extLst>
      <p:ext uri="{BB962C8B-B14F-4D97-AF65-F5344CB8AC3E}">
        <p14:creationId xmlns:p14="http://schemas.microsoft.com/office/powerpoint/2010/main" val="2045123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011" y="0"/>
            <a:ext cx="8229600" cy="715962"/>
          </a:xfrm>
        </p:spPr>
        <p:txBody>
          <a:bodyPr/>
          <a:lstStyle/>
          <a:p>
            <a:r>
              <a:rPr lang="en-US" sz="2800" b="1" dirty="0" smtClean="0"/>
              <a:t>SCHEDULE (subject to adjustment)</a:t>
            </a:r>
            <a:endParaRPr lang="en-US" sz="2800" b="1" dirty="0"/>
          </a:p>
        </p:txBody>
      </p:sp>
      <p:sp>
        <p:nvSpPr>
          <p:cNvPr id="3" name="TextBox 2"/>
          <p:cNvSpPr txBox="1"/>
          <p:nvPr/>
        </p:nvSpPr>
        <p:spPr>
          <a:xfrm>
            <a:off x="62753" y="824754"/>
            <a:ext cx="9018494" cy="5632311"/>
          </a:xfrm>
          <a:prstGeom prst="rect">
            <a:avLst/>
          </a:prstGeom>
          <a:noFill/>
        </p:spPr>
        <p:txBody>
          <a:bodyPr wrap="square" rtlCol="0">
            <a:spAutoFit/>
          </a:bodyPr>
          <a:lstStyle/>
          <a:p>
            <a:r>
              <a:rPr lang="en-US" sz="2000" b="1" dirty="0" smtClean="0"/>
              <a:t>8:45 – 9am		  TEAM INTRODUCTIONS</a:t>
            </a:r>
            <a:r>
              <a:rPr lang="en-US" sz="2000" dirty="0" smtClean="0"/>
              <a:t> (Team Leaders)</a:t>
            </a:r>
          </a:p>
          <a:p>
            <a:r>
              <a:rPr lang="en-US" sz="2000" b="1" dirty="0" smtClean="0"/>
              <a:t> </a:t>
            </a:r>
          </a:p>
          <a:p>
            <a:r>
              <a:rPr lang="en-US" sz="2000" b="1" dirty="0" smtClean="0"/>
              <a:t>9am 			  OPENING REMARKS</a:t>
            </a:r>
            <a:r>
              <a:rPr lang="en-US" sz="2000" dirty="0" smtClean="0"/>
              <a:t> (Sayoko)</a:t>
            </a:r>
          </a:p>
          <a:p>
            <a:endParaRPr lang="en-US" sz="2000" dirty="0"/>
          </a:p>
          <a:p>
            <a:r>
              <a:rPr lang="en-US" sz="2000" b="1" dirty="0" smtClean="0"/>
              <a:t>9:15am </a:t>
            </a:r>
            <a:r>
              <a:rPr lang="en-US" sz="2000" b="1" dirty="0"/>
              <a:t>– 10:30am</a:t>
            </a:r>
            <a:r>
              <a:rPr lang="en-US" sz="2000" dirty="0"/>
              <a:t> </a:t>
            </a:r>
            <a:r>
              <a:rPr lang="en-US" sz="2000" dirty="0" smtClean="0"/>
              <a:t>	  </a:t>
            </a:r>
            <a:r>
              <a:rPr lang="en-US" sz="2000" b="1" dirty="0" smtClean="0"/>
              <a:t>Overview</a:t>
            </a:r>
            <a:r>
              <a:rPr lang="en-US" sz="2000" dirty="0" smtClean="0"/>
              <a:t> (Rocco) </a:t>
            </a:r>
          </a:p>
          <a:p>
            <a:r>
              <a:rPr lang="en-US" sz="2000" dirty="0"/>
              <a:t>	</a:t>
            </a:r>
            <a:r>
              <a:rPr lang="en-US" sz="2000" dirty="0" smtClean="0"/>
              <a:t>		  </a:t>
            </a:r>
            <a:r>
              <a:rPr lang="en-US" sz="2000" b="1" dirty="0" smtClean="0"/>
              <a:t>Simulation Days 1-4</a:t>
            </a:r>
            <a:r>
              <a:rPr lang="en-US" sz="2000" dirty="0" smtClean="0"/>
              <a:t> (Panelists + Teams)</a:t>
            </a:r>
          </a:p>
          <a:p>
            <a:pPr lvl="7"/>
            <a:r>
              <a:rPr lang="en-US" sz="2000" dirty="0" smtClean="0"/>
              <a:t>During the simulation, we will have several 5-10 minute break out intervals for Team discussion of particular questions facilitated by Team Leaders, followed by Group discussion led by the panel.</a:t>
            </a:r>
            <a:endParaRPr lang="en-US" sz="2000" dirty="0"/>
          </a:p>
          <a:p>
            <a:endParaRPr lang="en-US" sz="2000" b="1" i="1" dirty="0" smtClean="0">
              <a:solidFill>
                <a:srgbClr val="302FFF"/>
              </a:solidFill>
            </a:endParaRPr>
          </a:p>
          <a:p>
            <a:r>
              <a:rPr lang="en-US" sz="2000" b="1" i="1" dirty="0" smtClean="0">
                <a:solidFill>
                  <a:srgbClr val="302FFF"/>
                </a:solidFill>
              </a:rPr>
              <a:t>10:30am </a:t>
            </a:r>
            <a:r>
              <a:rPr lang="en-US" sz="2000" b="1" i="1" dirty="0">
                <a:solidFill>
                  <a:srgbClr val="302FFF"/>
                </a:solidFill>
              </a:rPr>
              <a:t>– 10:40am </a:t>
            </a:r>
            <a:r>
              <a:rPr lang="en-US" sz="2000" b="1" i="1" dirty="0" smtClean="0">
                <a:solidFill>
                  <a:srgbClr val="302FFF"/>
                </a:solidFill>
              </a:rPr>
              <a:t> </a:t>
            </a:r>
            <a:r>
              <a:rPr lang="en-US" sz="2000" i="1" dirty="0" smtClean="0">
                <a:solidFill>
                  <a:srgbClr val="302FFF"/>
                </a:solidFill>
              </a:rPr>
              <a:t>BREAK</a:t>
            </a:r>
            <a:endParaRPr lang="en-US" sz="2000" i="1" dirty="0">
              <a:solidFill>
                <a:srgbClr val="302FFF"/>
              </a:solidFill>
            </a:endParaRPr>
          </a:p>
          <a:p>
            <a:endParaRPr lang="en-US" sz="2000" b="1" dirty="0" smtClean="0"/>
          </a:p>
          <a:p>
            <a:r>
              <a:rPr lang="en-US" sz="2000" b="1" dirty="0" smtClean="0"/>
              <a:t>10:40am </a:t>
            </a:r>
            <a:r>
              <a:rPr lang="en-US" sz="2000" b="1" dirty="0"/>
              <a:t>– 11:30am</a:t>
            </a:r>
            <a:r>
              <a:rPr lang="en-US" sz="2000" dirty="0"/>
              <a:t> </a:t>
            </a:r>
            <a:r>
              <a:rPr lang="en-US" sz="2000" dirty="0" smtClean="0"/>
              <a:t> 	  </a:t>
            </a:r>
            <a:r>
              <a:rPr lang="en-US" sz="2000" b="1" dirty="0" smtClean="0"/>
              <a:t>Simulation Days 5+ </a:t>
            </a:r>
            <a:r>
              <a:rPr lang="en-US" sz="2000" dirty="0" smtClean="0"/>
              <a:t>(same format as Days 1-4)</a:t>
            </a:r>
          </a:p>
          <a:p>
            <a:r>
              <a:rPr lang="en-US" sz="2000" dirty="0"/>
              <a:t>	</a:t>
            </a:r>
            <a:r>
              <a:rPr lang="en-US" sz="2000" dirty="0" smtClean="0"/>
              <a:t>		  </a:t>
            </a:r>
            <a:r>
              <a:rPr lang="en-US" sz="2000" b="1" dirty="0" smtClean="0"/>
              <a:t>Conclusion/Takeaways</a:t>
            </a:r>
            <a:r>
              <a:rPr lang="en-US" sz="2000" dirty="0" smtClean="0"/>
              <a:t> (Rocco)</a:t>
            </a:r>
            <a:endParaRPr lang="en-US" sz="2000" dirty="0"/>
          </a:p>
          <a:p>
            <a:endParaRPr lang="en-US" sz="2000" b="1" dirty="0" smtClean="0"/>
          </a:p>
          <a:p>
            <a:r>
              <a:rPr lang="en-US" sz="2000" b="1" dirty="0" smtClean="0"/>
              <a:t>11:30am </a:t>
            </a:r>
            <a:r>
              <a:rPr lang="en-US" sz="2000" b="1" dirty="0"/>
              <a:t>– noon</a:t>
            </a:r>
            <a:r>
              <a:rPr lang="en-US" sz="2000" dirty="0"/>
              <a:t> </a:t>
            </a:r>
            <a:r>
              <a:rPr lang="en-US" sz="2000" dirty="0" smtClean="0"/>
              <a:t>	  Wrap Up and Review of “better” </a:t>
            </a:r>
          </a:p>
          <a:p>
            <a:r>
              <a:rPr lang="en-US" sz="2000" dirty="0"/>
              <a:t>	</a:t>
            </a:r>
            <a:r>
              <a:rPr lang="en-US" sz="2000" dirty="0" smtClean="0"/>
              <a:t>			Incident Response Plan (Sayoko)</a:t>
            </a:r>
            <a:endParaRPr lang="en-US" sz="2000" dirty="0"/>
          </a:p>
        </p:txBody>
      </p:sp>
    </p:spTree>
    <p:extLst>
      <p:ext uri="{BB962C8B-B14F-4D97-AF65-F5344CB8AC3E}">
        <p14:creationId xmlns:p14="http://schemas.microsoft.com/office/powerpoint/2010/main" val="734588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11" y="8965"/>
            <a:ext cx="8229600" cy="715962"/>
          </a:xfrm>
        </p:spPr>
        <p:txBody>
          <a:bodyPr/>
          <a:lstStyle/>
          <a:p>
            <a:r>
              <a:rPr lang="en-US" b="1" dirty="0" smtClean="0">
                <a:solidFill>
                  <a:srgbClr val="302FFF"/>
                </a:solidFill>
              </a:rPr>
              <a:t>FORMAT FOR DATA BREACH SIMULATION EXERCISE</a:t>
            </a:r>
            <a:endParaRPr lang="en-US" b="1" dirty="0">
              <a:solidFill>
                <a:srgbClr val="302FFF"/>
              </a:solidFill>
            </a:endParaRPr>
          </a:p>
        </p:txBody>
      </p:sp>
      <p:sp>
        <p:nvSpPr>
          <p:cNvPr id="3" name="TextBox 2"/>
          <p:cNvSpPr txBox="1"/>
          <p:nvPr/>
        </p:nvSpPr>
        <p:spPr>
          <a:xfrm>
            <a:off x="233081" y="788894"/>
            <a:ext cx="8722659" cy="6186309"/>
          </a:xfrm>
          <a:prstGeom prst="rect">
            <a:avLst/>
          </a:prstGeom>
          <a:noFill/>
        </p:spPr>
        <p:txBody>
          <a:bodyPr wrap="square" rtlCol="0">
            <a:spAutoFit/>
          </a:bodyPr>
          <a:lstStyle/>
          <a:p>
            <a:r>
              <a:rPr lang="en-US" sz="1800" dirty="0" smtClean="0"/>
              <a:t>Simulates Days 1-6+ of a response to a cybersecurity incident at Serious Financial.  Simulation will be a combination of guidance/comments from the Panelists as well as Team discussions and Group discussions.  We will have four breakouts (5-10 minutes) for Team discussions.</a:t>
            </a:r>
          </a:p>
          <a:p>
            <a:endParaRPr lang="en-US" sz="1800" dirty="0" smtClean="0"/>
          </a:p>
          <a:p>
            <a:r>
              <a:rPr lang="en-US" sz="1800" dirty="0" smtClean="0"/>
              <a:t>Most of the questions are designed to not have one right answer – goal is to consider pros and cons of different options – and encourage effective collaboration and communication with a cross-functional team.</a:t>
            </a:r>
            <a:endParaRPr lang="en-US" sz="1800" dirty="0"/>
          </a:p>
          <a:p>
            <a:endParaRPr lang="en-US" sz="1800" dirty="0"/>
          </a:p>
          <a:p>
            <a:r>
              <a:rPr lang="en-US" sz="1800" dirty="0" smtClean="0"/>
              <a:t>Team Leaders to report back to Group during Group Discussion and keep notes of key takeaways to share with group.</a:t>
            </a:r>
          </a:p>
          <a:p>
            <a:endParaRPr lang="en-US" sz="1800" dirty="0"/>
          </a:p>
          <a:p>
            <a:r>
              <a:rPr lang="en-US" sz="1800" dirty="0" smtClean="0"/>
              <a:t>OK to use intentionally incomplete Incident Response plan to take notes on what makes the most sense for your particular organization.</a:t>
            </a:r>
          </a:p>
          <a:p>
            <a:endParaRPr lang="en-US" sz="1800" dirty="0"/>
          </a:p>
          <a:p>
            <a:r>
              <a:rPr lang="en-US" sz="1800" dirty="0" smtClean="0"/>
              <a:t>We will review a “better” Incident Response Plan after the simulation and consider how helpful it would have been during the simulation.  Simulation participants are encouraged to make notes on their copy and download the Word version from the GTC website (it will be made available after the simulation) and consider whether it is relevant to their organization.</a:t>
            </a:r>
          </a:p>
          <a:p>
            <a:endParaRPr lang="en-US" sz="1800" dirty="0"/>
          </a:p>
          <a:p>
            <a:endParaRPr lang="en-US" sz="1800" dirty="0" smtClean="0"/>
          </a:p>
        </p:txBody>
      </p:sp>
    </p:spTree>
    <p:extLst>
      <p:ext uri="{BB962C8B-B14F-4D97-AF65-F5344CB8AC3E}">
        <p14:creationId xmlns:p14="http://schemas.microsoft.com/office/powerpoint/2010/main" val="156279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91"/>
            <a:ext cx="8229600" cy="715962"/>
          </a:xfrm>
        </p:spPr>
        <p:txBody>
          <a:bodyPr/>
          <a:lstStyle/>
          <a:p>
            <a:r>
              <a:rPr lang="en-US" b="1" dirty="0" smtClean="0">
                <a:solidFill>
                  <a:srgbClr val="302FFF"/>
                </a:solidFill>
              </a:rPr>
              <a:t>REVIEW “BAD” INCIDENT RESPONSE PLAN</a:t>
            </a:r>
            <a:endParaRPr lang="en-US" b="1" dirty="0">
              <a:solidFill>
                <a:srgbClr val="302FFF"/>
              </a:solidFill>
            </a:endParaRPr>
          </a:p>
        </p:txBody>
      </p:sp>
      <p:sp>
        <p:nvSpPr>
          <p:cNvPr id="3" name="TextBox 2"/>
          <p:cNvSpPr txBox="1"/>
          <p:nvPr/>
        </p:nvSpPr>
        <p:spPr>
          <a:xfrm>
            <a:off x="457200" y="990600"/>
            <a:ext cx="8229600" cy="923330"/>
          </a:xfrm>
          <a:prstGeom prst="rect">
            <a:avLst/>
          </a:prstGeom>
          <a:noFill/>
        </p:spPr>
        <p:txBody>
          <a:bodyPr wrap="square" rtlCol="0">
            <a:spAutoFit/>
          </a:bodyPr>
          <a:lstStyle/>
          <a:p>
            <a:r>
              <a:rPr lang="en-US" sz="1800" b="1" dirty="0" smtClean="0"/>
              <a:t>A parade of </a:t>
            </a:r>
            <a:r>
              <a:rPr lang="en-US" sz="1800" b="1" dirty="0" err="1" smtClean="0"/>
              <a:t>horribles</a:t>
            </a:r>
            <a:r>
              <a:rPr lang="en-US" sz="1800" b="1" dirty="0"/>
              <a:t>.</a:t>
            </a:r>
            <a:endParaRPr lang="en-US" sz="1800" b="1" dirty="0" smtClean="0"/>
          </a:p>
          <a:p>
            <a:endParaRPr lang="en-US" sz="1800" b="1" dirty="0"/>
          </a:p>
          <a:p>
            <a:r>
              <a:rPr lang="en-US" sz="1800" b="1" dirty="0" smtClean="0"/>
              <a:t>What was wrong with the incident response plan?</a:t>
            </a:r>
            <a:endParaRPr lang="en-US" sz="1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698" y="2077106"/>
            <a:ext cx="7344253" cy="3848564"/>
          </a:xfrm>
          <a:prstGeom prst="rect">
            <a:avLst/>
          </a:prstGeom>
        </p:spPr>
      </p:pic>
    </p:spTree>
    <p:extLst>
      <p:ext uri="{BB962C8B-B14F-4D97-AF65-F5344CB8AC3E}">
        <p14:creationId xmlns:p14="http://schemas.microsoft.com/office/powerpoint/2010/main" val="29372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52" y="2739932"/>
            <a:ext cx="8229600" cy="715962"/>
          </a:xfrm>
        </p:spPr>
        <p:txBody>
          <a:bodyPr/>
          <a:lstStyle/>
          <a:p>
            <a:r>
              <a:rPr lang="en-US" sz="1400" dirty="0"/>
              <a:t> </a:t>
            </a:r>
            <a:br>
              <a:rPr lang="en-US" sz="1400" dirty="0"/>
            </a:br>
            <a:r>
              <a:rPr lang="en-US" sz="1400" b="1" dirty="0" smtClean="0"/>
              <a:t>What’s in a Name?</a:t>
            </a:r>
            <a:r>
              <a:rPr lang="en-US" sz="1400" dirty="0" smtClean="0"/>
              <a:t>  The </a:t>
            </a:r>
            <a:r>
              <a:rPr lang="en-US" sz="1400" dirty="0"/>
              <a:t>name of the company on this document is X Corp but our company name is Serious Financial.  This is not a typo. </a:t>
            </a:r>
            <a:r>
              <a:rPr lang="en-US" sz="1400" dirty="0" smtClean="0"/>
              <a:t>X </a:t>
            </a:r>
            <a:r>
              <a:rPr lang="en-US" sz="1400" dirty="0"/>
              <a:t>Corp acquired Serious Financial over a decade ago and no one ever updated this document to reflect the new company name after the acquisition. Serious Financial later divested the “X Corp” brand name and domain name </a:t>
            </a:r>
            <a:r>
              <a:rPr lang="en-US" sz="1400" b="1" dirty="0" err="1"/>
              <a:t>xcorp.com</a:t>
            </a:r>
            <a:r>
              <a:rPr lang="en-US" sz="1400" dirty="0"/>
              <a:t> to another company, who is now a customer of Serious Financial</a:t>
            </a:r>
            <a:r>
              <a:rPr lang="en-US" sz="1400" dirty="0" smtClean="0"/>
              <a:t>.</a:t>
            </a:r>
            <a:br>
              <a:rPr lang="en-US" sz="1400" dirty="0" smtClean="0"/>
            </a:br>
            <a:r>
              <a:rPr lang="en-US" sz="1400" dirty="0"/>
              <a:t/>
            </a:r>
            <a:br>
              <a:rPr lang="en-US" sz="1400" dirty="0"/>
            </a:br>
            <a:r>
              <a:rPr lang="en-US" sz="1400" b="1" dirty="0" smtClean="0"/>
              <a:t>Do Titles Matter?  </a:t>
            </a:r>
            <a:r>
              <a:rPr lang="en-US" sz="1400" dirty="0" smtClean="0"/>
              <a:t>This </a:t>
            </a:r>
            <a:r>
              <a:rPr lang="en-US" sz="1400" dirty="0"/>
              <a:t>is not labeled as an “Incident Response Plan”.  Instead, it has a section </a:t>
            </a:r>
            <a:r>
              <a:rPr lang="en-US" sz="1400" dirty="0" smtClean="0"/>
              <a:t>at the end called </a:t>
            </a:r>
            <a:r>
              <a:rPr lang="en-US" sz="1400" dirty="0"/>
              <a:t>“Reporting </a:t>
            </a:r>
            <a:r>
              <a:rPr lang="en-US" sz="1400" dirty="0" smtClean="0"/>
              <a:t>Problems.”  Unless </a:t>
            </a:r>
            <a:r>
              <a:rPr lang="en-US" sz="1400" dirty="0"/>
              <a:t>someone is very familiar with the document they probably would not even know to look at this document in the event of an incident, and many employees will not even have a copy as it is just given to them in a large packet on hire but most people file that somewhere and forget it.</a:t>
            </a:r>
            <a:br>
              <a:rPr lang="en-US" sz="1400" dirty="0"/>
            </a:br>
            <a:r>
              <a:rPr lang="en-US" sz="1400" dirty="0" smtClean="0"/>
              <a:t/>
            </a:r>
            <a:br>
              <a:rPr lang="en-US" sz="1400" dirty="0" smtClean="0"/>
            </a:br>
            <a:r>
              <a:rPr lang="en-US" sz="1400" b="1" dirty="0" smtClean="0"/>
              <a:t>Process?  </a:t>
            </a:r>
            <a:r>
              <a:rPr lang="en-US" sz="1400" dirty="0"/>
              <a:t>T</a:t>
            </a:r>
            <a:r>
              <a:rPr lang="en-US" sz="1400" dirty="0" smtClean="0"/>
              <a:t>he </a:t>
            </a:r>
            <a:r>
              <a:rPr lang="en-US" sz="1400" dirty="0"/>
              <a:t>document does not have any process </a:t>
            </a:r>
            <a:r>
              <a:rPr lang="en-US" sz="1400" dirty="0" smtClean="0"/>
              <a:t>details.</a:t>
            </a:r>
            <a:r>
              <a:rPr lang="en-US" sz="1400" dirty="0"/>
              <a:t/>
            </a:r>
            <a:br>
              <a:rPr lang="en-US" sz="1400" dirty="0"/>
            </a:br>
            <a:r>
              <a:rPr lang="en-US" sz="1400" dirty="0" smtClean="0"/>
              <a:t/>
            </a:r>
            <a:br>
              <a:rPr lang="en-US" sz="1400" dirty="0" smtClean="0"/>
            </a:br>
            <a:r>
              <a:rPr lang="en-US" sz="1400" b="1" dirty="0" smtClean="0"/>
              <a:t>Everything old is new again?  </a:t>
            </a:r>
            <a:r>
              <a:rPr lang="en-US" sz="1400" dirty="0" smtClean="0"/>
              <a:t>The not </a:t>
            </a:r>
            <a:r>
              <a:rPr lang="en-US" sz="1400" dirty="0"/>
              <a:t>been updated recently -- it references Y2K and dial up modems.</a:t>
            </a:r>
            <a:br>
              <a:rPr lang="en-US" sz="1400" dirty="0"/>
            </a:br>
            <a:r>
              <a:rPr lang="en-US" sz="1400" dirty="0" smtClean="0"/>
              <a:t/>
            </a:r>
            <a:br>
              <a:rPr lang="en-US" sz="1400" dirty="0" smtClean="0"/>
            </a:br>
            <a:r>
              <a:rPr lang="en-US" sz="1400" b="1" dirty="0" smtClean="0"/>
              <a:t>First contact?</a:t>
            </a:r>
            <a:r>
              <a:rPr lang="en-US" sz="1400" dirty="0" smtClean="0"/>
              <a:t>  The </a:t>
            </a:r>
            <a:r>
              <a:rPr lang="en-US" sz="1400" dirty="0"/>
              <a:t>only contact information is at the bottom of the document and it is for Shana </a:t>
            </a:r>
            <a:r>
              <a:rPr lang="en-US" sz="1400" dirty="0" err="1"/>
              <a:t>Angelosa</a:t>
            </a:r>
            <a:r>
              <a:rPr lang="en-US" sz="1400" dirty="0"/>
              <a:t> in IT.  No legal contact.  No backups.  </a:t>
            </a:r>
            <a:r>
              <a:rPr lang="en-US" sz="1400" dirty="0" smtClean="0"/>
              <a:t>Shana </a:t>
            </a:r>
            <a:r>
              <a:rPr lang="en-US" sz="1400" dirty="0"/>
              <a:t>left the company several years ago and now works at a competitor for Serious Financial.  Her cell number is the same though.  If anyone calls her cell number and leaves a voice mail, they will have just disclosed a highly confidential incident to a competitor.  And if they email her email address, it will go to the general IT department at our customer, who likely will route it to our customer’s legal department.  So, both a competitor and a customer may learn of </a:t>
            </a:r>
            <a:r>
              <a:rPr lang="en-US" sz="1400" dirty="0" smtClean="0"/>
              <a:t>a breach before </a:t>
            </a:r>
            <a:r>
              <a:rPr lang="en-US" sz="1400" dirty="0"/>
              <a:t>key people at Serious Financial</a:t>
            </a:r>
            <a:r>
              <a:rPr lang="en-US" sz="1400" dirty="0" smtClean="0"/>
              <a:t>.</a:t>
            </a:r>
            <a:br>
              <a:rPr lang="en-US" sz="1400" dirty="0" smtClean="0"/>
            </a:br>
            <a:r>
              <a:rPr lang="en-US" sz="1400" dirty="0"/>
              <a:t/>
            </a:r>
            <a:br>
              <a:rPr lang="en-US" sz="1400" dirty="0"/>
            </a:br>
            <a:r>
              <a:rPr lang="en-US" sz="1800" b="1" dirty="0" smtClean="0">
                <a:solidFill>
                  <a:srgbClr val="FF0000"/>
                </a:solidFill>
              </a:rPr>
              <a:t>TAKEAWAY – HAVE AN UPDATED INCIDENT RESPONSE PLAN WITH THE PROPER TITLE, PROCESS INFORMATION, MULTIPLE CONTACTS AND BACKUPS AND KEEP IT UP TO DATE.</a:t>
            </a:r>
            <a:endParaRPr lang="en-US" sz="1800" dirty="0">
              <a:solidFill>
                <a:srgbClr val="FF0000"/>
              </a:solidFill>
            </a:endParaRPr>
          </a:p>
        </p:txBody>
      </p:sp>
    </p:spTree>
    <p:extLst>
      <p:ext uri="{BB962C8B-B14F-4D97-AF65-F5344CB8AC3E}">
        <p14:creationId xmlns:p14="http://schemas.microsoft.com/office/powerpoint/2010/main" val="1730200603"/>
      </p:ext>
    </p:extLst>
  </p:cSld>
  <p:clrMapOvr>
    <a:masterClrMapping/>
  </p:clrMapOvr>
</p:sld>
</file>

<file path=ppt/theme/theme1.xml><?xml version="1.0" encoding="utf-8"?>
<a:theme xmlns:a="http://schemas.openxmlformats.org/drawingml/2006/main" name="Title Design">
  <a:themeElements>
    <a:clrScheme name="Title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45400</TotalTime>
  <Words>550</Words>
  <Application>Microsoft Macintosh PowerPoint</Application>
  <PresentationFormat>On-screen Show (4:3)</PresentationFormat>
  <Paragraphs>80</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ヒラギノ角ゴ Pro W3</vt:lpstr>
      <vt:lpstr>Arial</vt:lpstr>
      <vt:lpstr>Title Design</vt:lpstr>
      <vt:lpstr>DATA BREACH SIMULATION TRAINING  WELCOME!  8:45am – 9am  TEAM INTRODUCTIONS</vt:lpstr>
      <vt:lpstr>DATA BREACH SIMULATION TRAINING  JANUARY 12, 2017  INTRODUCTION  Sayoko Blodgett-Ford, Member, GTC (CIPP/US)</vt:lpstr>
      <vt:lpstr>DATA BREACH SIMULATION - PANELISTS</vt:lpstr>
      <vt:lpstr>PowerPoint Presentation</vt:lpstr>
      <vt:lpstr>REFERENCE MATERIALS - AVAILABLE ON GTC SITE Harvard Club WIFI Password = veritas415 </vt:lpstr>
      <vt:lpstr>SCHEDULE (subject to adjustment)</vt:lpstr>
      <vt:lpstr>FORMAT FOR DATA BREACH SIMULATION EXERCISE</vt:lpstr>
      <vt:lpstr>REVIEW “BAD” INCIDENT RESPONSE PLAN</vt:lpstr>
      <vt:lpstr>  What’s in a Name?  The name of the company on this document is X Corp but our company name is Serious Financial.  This is not a typo. X Corp acquired Serious Financial over a decade ago and no one ever updated this document to reflect the new company name after the acquisition. Serious Financial later divested the “X Corp” brand name and domain name xcorp.com to another company, who is now a customer of Serious Financial.  Do Titles Matter?  This is not labeled as an “Incident Response Plan”.  Instead, it has a section at the end called “Reporting Problems.”  Unless someone is very familiar with the document they probably would not even know to look at this document in the event of an incident, and many employees will not even have a copy as it is just given to them in a large packet on hire but most people file that somewhere and forget it.  Process?  The document does not have any process details.  Everything old is new again?  The not been updated recently -- it references Y2K and dial up modems.  First contact?  The only contact information is at the bottom of the document and it is for Shana Angelosa in IT.  No legal contact.  No backups.  Shana left the company several years ago and now works at a competitor for Serious Financial.  Her cell number is the same though.  If anyone calls her cell number and leaves a voice mail, they will have just disclosed a highly confidential incident to a competitor.  And if they email her email address, it will go to the general IT department at our customer, who likely will route it to our customer’s legal department.  So, both a competitor and a customer may learn of a breach before key people at Serious Financial.  TAKEAWAY – HAVE AN UPDATED INCIDENT RESPONSE PLAN WITH THE PROPER TITLE, PROCESS INFORMATION, MULTIPLE CONTACTS AND BACKUPS AND KEEP IT UP TO DATE.</vt:lpstr>
      <vt:lpstr>PowerPoint Presentation</vt:lpstr>
    </vt:vector>
  </TitlesOfParts>
  <Company>GTC Law Group</Company>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pjean</dc:creator>
  <cp:lastModifiedBy>Sayoko Blodgett-Ford</cp:lastModifiedBy>
  <cp:revision>828</cp:revision>
  <cp:lastPrinted>2017-01-06T01:56:14Z</cp:lastPrinted>
  <dcterms:created xsi:type="dcterms:W3CDTF">2010-09-10T16:09:38Z</dcterms:created>
  <dcterms:modified xsi:type="dcterms:W3CDTF">2017-01-12T04:01:36Z</dcterms:modified>
</cp:coreProperties>
</file>