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550" r:id="rId2"/>
    <p:sldId id="551" r:id="rId3"/>
    <p:sldId id="594" r:id="rId4"/>
    <p:sldId id="567" r:id="rId5"/>
    <p:sldId id="568" r:id="rId6"/>
    <p:sldId id="569" r:id="rId7"/>
    <p:sldId id="570" r:id="rId8"/>
    <p:sldId id="572" r:id="rId9"/>
    <p:sldId id="571" r:id="rId10"/>
    <p:sldId id="553" r:id="rId11"/>
    <p:sldId id="558" r:id="rId12"/>
    <p:sldId id="559" r:id="rId13"/>
    <p:sldId id="564" r:id="rId14"/>
    <p:sldId id="575" r:id="rId15"/>
    <p:sldId id="577" r:id="rId16"/>
    <p:sldId id="578" r:id="rId17"/>
    <p:sldId id="595" r:id="rId18"/>
    <p:sldId id="597" r:id="rId19"/>
    <p:sldId id="598" r:id="rId20"/>
    <p:sldId id="603" r:id="rId21"/>
    <p:sldId id="601" r:id="rId22"/>
    <p:sldId id="580" r:id="rId23"/>
    <p:sldId id="618" r:id="rId24"/>
    <p:sldId id="579" r:id="rId25"/>
    <p:sldId id="611" r:id="rId26"/>
    <p:sldId id="604" r:id="rId27"/>
    <p:sldId id="612" r:id="rId28"/>
    <p:sldId id="581" r:id="rId29"/>
    <p:sldId id="585" r:id="rId30"/>
    <p:sldId id="613" r:id="rId31"/>
    <p:sldId id="588" r:id="rId32"/>
    <p:sldId id="605" r:id="rId33"/>
    <p:sldId id="606" r:id="rId34"/>
    <p:sldId id="608" r:id="rId35"/>
    <p:sldId id="609" r:id="rId36"/>
    <p:sldId id="614" r:id="rId37"/>
    <p:sldId id="619" r:id="rId38"/>
    <p:sldId id="602" r:id="rId39"/>
    <p:sldId id="615" r:id="rId40"/>
    <p:sldId id="616" r:id="rId41"/>
    <p:sldId id="610" r:id="rId42"/>
    <p:sldId id="556" r:id="rId43"/>
    <p:sldId id="554" r:id="rId44"/>
    <p:sldId id="555" r:id="rId45"/>
    <p:sldId id="557" r:id="rId46"/>
    <p:sldId id="548" r:id="rId47"/>
    <p:sldId id="513" r:id="rId48"/>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ヒラギノ角ゴ Pro W3"/>
        <a:cs typeface="ヒラギノ角ゴ Pro W3"/>
      </a:defRPr>
    </a:lvl1pPr>
    <a:lvl2pPr marL="457200" algn="l" rtl="0" fontAlgn="base">
      <a:spcBef>
        <a:spcPct val="0"/>
      </a:spcBef>
      <a:spcAft>
        <a:spcPct val="0"/>
      </a:spcAft>
      <a:defRPr sz="1400" kern="1200">
        <a:solidFill>
          <a:schemeClr val="tx1"/>
        </a:solidFill>
        <a:latin typeface="Arial" charset="0"/>
        <a:ea typeface="ヒラギノ角ゴ Pro W3"/>
        <a:cs typeface="ヒラギノ角ゴ Pro W3"/>
      </a:defRPr>
    </a:lvl2pPr>
    <a:lvl3pPr marL="914400" algn="l" rtl="0" fontAlgn="base">
      <a:spcBef>
        <a:spcPct val="0"/>
      </a:spcBef>
      <a:spcAft>
        <a:spcPct val="0"/>
      </a:spcAft>
      <a:defRPr sz="1400" kern="1200">
        <a:solidFill>
          <a:schemeClr val="tx1"/>
        </a:solidFill>
        <a:latin typeface="Arial" charset="0"/>
        <a:ea typeface="ヒラギノ角ゴ Pro W3"/>
        <a:cs typeface="ヒラギノ角ゴ Pro W3"/>
      </a:defRPr>
    </a:lvl3pPr>
    <a:lvl4pPr marL="1371600" algn="l" rtl="0" fontAlgn="base">
      <a:spcBef>
        <a:spcPct val="0"/>
      </a:spcBef>
      <a:spcAft>
        <a:spcPct val="0"/>
      </a:spcAft>
      <a:defRPr sz="1400" kern="1200">
        <a:solidFill>
          <a:schemeClr val="tx1"/>
        </a:solidFill>
        <a:latin typeface="Arial" charset="0"/>
        <a:ea typeface="ヒラギノ角ゴ Pro W3"/>
        <a:cs typeface="ヒラギノ角ゴ Pro W3"/>
      </a:defRPr>
    </a:lvl4pPr>
    <a:lvl5pPr marL="1828800" algn="l" rtl="0" fontAlgn="base">
      <a:spcBef>
        <a:spcPct val="0"/>
      </a:spcBef>
      <a:spcAft>
        <a:spcPct val="0"/>
      </a:spcAft>
      <a:defRPr sz="1400" kern="1200">
        <a:solidFill>
          <a:schemeClr val="tx1"/>
        </a:solidFill>
        <a:latin typeface="Arial" charset="0"/>
        <a:ea typeface="ヒラギノ角ゴ Pro W3"/>
        <a:cs typeface="ヒラギノ角ゴ Pro W3"/>
      </a:defRPr>
    </a:lvl5pPr>
    <a:lvl6pPr marL="2286000" algn="l" defTabSz="914400" rtl="0" eaLnBrk="1" latinLnBrk="0" hangingPunct="1">
      <a:defRPr sz="1400" kern="1200">
        <a:solidFill>
          <a:schemeClr val="tx1"/>
        </a:solidFill>
        <a:latin typeface="Arial" charset="0"/>
        <a:ea typeface="ヒラギノ角ゴ Pro W3"/>
        <a:cs typeface="ヒラギノ角ゴ Pro W3"/>
      </a:defRPr>
    </a:lvl6pPr>
    <a:lvl7pPr marL="2743200" algn="l" defTabSz="914400" rtl="0" eaLnBrk="1" latinLnBrk="0" hangingPunct="1">
      <a:defRPr sz="1400" kern="1200">
        <a:solidFill>
          <a:schemeClr val="tx1"/>
        </a:solidFill>
        <a:latin typeface="Arial" charset="0"/>
        <a:ea typeface="ヒラギノ角ゴ Pro W3"/>
        <a:cs typeface="ヒラギノ角ゴ Pro W3"/>
      </a:defRPr>
    </a:lvl7pPr>
    <a:lvl8pPr marL="3200400" algn="l" defTabSz="914400" rtl="0" eaLnBrk="1" latinLnBrk="0" hangingPunct="1">
      <a:defRPr sz="1400" kern="1200">
        <a:solidFill>
          <a:schemeClr val="tx1"/>
        </a:solidFill>
        <a:latin typeface="Arial" charset="0"/>
        <a:ea typeface="ヒラギノ角ゴ Pro W3"/>
        <a:cs typeface="ヒラギノ角ゴ Pro W3"/>
      </a:defRPr>
    </a:lvl8pPr>
    <a:lvl9pPr marL="3657600" algn="l" defTabSz="914400" rtl="0" eaLnBrk="1" latinLnBrk="0" hangingPunct="1">
      <a:defRPr sz="1400" kern="1200">
        <a:solidFill>
          <a:schemeClr val="tx1"/>
        </a:solidFill>
        <a:latin typeface="Arial"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FFF"/>
    <a:srgbClr val="CCECFF"/>
    <a:srgbClr val="99CCFF"/>
    <a:srgbClr val="74BDDE"/>
    <a:srgbClr val="FF9900"/>
    <a:srgbClr val="A5F7F9"/>
    <a:srgbClr val="FF9933"/>
    <a:srgbClr val="FFCC00"/>
    <a:srgbClr val="66CCFF"/>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53" autoAdjust="0"/>
    <p:restoredTop sz="96722" autoAdjust="0"/>
  </p:normalViewPr>
  <p:slideViewPr>
    <p:cSldViewPr snapToGrid="0">
      <p:cViewPr varScale="1">
        <p:scale>
          <a:sx n="142" d="100"/>
          <a:sy n="142" d="100"/>
        </p:scale>
        <p:origin x="288" y="184"/>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25" d="100"/>
        <a:sy n="125" d="100"/>
      </p:scale>
      <p:origin x="0" y="5040"/>
    </p:cViewPr>
  </p:sorterViewPr>
  <p:notesViewPr>
    <p:cSldViewPr snapToGrid="0">
      <p:cViewPr varScale="1">
        <p:scale>
          <a:sx n="64" d="100"/>
          <a:sy n="64" d="100"/>
        </p:scale>
        <p:origin x="-2510"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ヒラギノ角ゴ Pro W3" charset="-128"/>
                <a:cs typeface="+mn-cs"/>
              </a:defRPr>
            </a:lvl1pPr>
          </a:lstStyle>
          <a:p>
            <a:pPr>
              <a:defRPr/>
            </a:pPr>
            <a:endParaRPr lang="en-US" dirty="0"/>
          </a:p>
        </p:txBody>
      </p:sp>
      <p:sp>
        <p:nvSpPr>
          <p:cNvPr id="153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ヒラギノ角ゴ Pro W3" charset="-128"/>
                <a:cs typeface="+mn-cs"/>
              </a:defRPr>
            </a:lvl1pPr>
          </a:lstStyle>
          <a:p>
            <a:pPr>
              <a:defRPr/>
            </a:pPr>
            <a:endParaRPr lang="en-US" dirty="0"/>
          </a:p>
        </p:txBody>
      </p:sp>
      <p:sp>
        <p:nvSpPr>
          <p:cNvPr id="153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ヒラギノ角ゴ Pro W3" charset="-128"/>
                <a:cs typeface="+mn-cs"/>
              </a:defRPr>
            </a:lvl1pPr>
          </a:lstStyle>
          <a:p>
            <a:pPr>
              <a:defRPr/>
            </a:pPr>
            <a:endParaRPr lang="en-US" dirty="0"/>
          </a:p>
        </p:txBody>
      </p:sp>
      <p:sp>
        <p:nvSpPr>
          <p:cNvPr id="153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ヒラギノ角ゴ Pro W3" charset="-128"/>
                <a:cs typeface="+mn-cs"/>
              </a:defRPr>
            </a:lvl1pPr>
          </a:lstStyle>
          <a:p>
            <a:pPr>
              <a:defRPr/>
            </a:pPr>
            <a:fld id="{6ECBB17F-5E99-447E-968E-865683A826D8}" type="slidenum">
              <a:rPr lang="en-US"/>
              <a:pPr>
                <a:defRPr/>
              </a:pPr>
              <a:t>‹#›</a:t>
            </a:fld>
            <a:endParaRPr lang="en-US" dirty="0"/>
          </a:p>
        </p:txBody>
      </p:sp>
    </p:spTree>
    <p:extLst>
      <p:ext uri="{BB962C8B-B14F-4D97-AF65-F5344CB8AC3E}">
        <p14:creationId xmlns:p14="http://schemas.microsoft.com/office/powerpoint/2010/main" val="17631336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ヒラギノ角ゴ Pro W3" charset="-128"/>
                <a:cs typeface="+mn-cs"/>
              </a:defRPr>
            </a:lvl1pPr>
          </a:lstStyle>
          <a:p>
            <a:pPr>
              <a:defRPr/>
            </a:pPr>
            <a:endParaRPr lang="en-US" dirty="0"/>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ヒラギノ角ゴ Pro W3"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ヒラギノ角ゴ Pro W3" charset="-128"/>
                <a:cs typeface="+mn-cs"/>
              </a:defRPr>
            </a:lvl1pPr>
          </a:lstStyle>
          <a:p>
            <a:pPr>
              <a:defRPr/>
            </a:pPr>
            <a:endParaRPr lang="en-US" dirty="0"/>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ヒラギノ角ゴ Pro W3" charset="-128"/>
                <a:cs typeface="+mn-cs"/>
              </a:defRPr>
            </a:lvl1pPr>
          </a:lstStyle>
          <a:p>
            <a:pPr>
              <a:defRPr/>
            </a:pPr>
            <a:fld id="{1FB78A55-8964-425F-B063-153CD283F80C}" type="slidenum">
              <a:rPr lang="en-US"/>
              <a:pPr>
                <a:defRPr/>
              </a:pPr>
              <a:t>‹#›</a:t>
            </a:fld>
            <a:endParaRPr lang="en-US" dirty="0"/>
          </a:p>
        </p:txBody>
      </p:sp>
    </p:spTree>
    <p:extLst>
      <p:ext uri="{BB962C8B-B14F-4D97-AF65-F5344CB8AC3E}">
        <p14:creationId xmlns:p14="http://schemas.microsoft.com/office/powerpoint/2010/main" val="384760180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EF43B-E15E-49F0-AB46-FACA8A2DD709}" type="slidenum">
              <a:rPr lang="en-CA" smtClean="0"/>
              <a:t>20</a:t>
            </a:fld>
            <a:endParaRPr lang="en-CA"/>
          </a:p>
        </p:txBody>
      </p:sp>
    </p:spTree>
    <p:extLst>
      <p:ext uri="{BB962C8B-B14F-4D97-AF65-F5344CB8AC3E}">
        <p14:creationId xmlns:p14="http://schemas.microsoft.com/office/powerpoint/2010/main" val="179216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498101"/>
          </a:xfrm>
        </p:spPr>
        <p:txBody>
          <a:bodyPr/>
          <a:lstStyle/>
          <a:p>
            <a:endParaRPr lang="en-US" dirty="0"/>
          </a:p>
        </p:txBody>
      </p:sp>
      <p:sp>
        <p:nvSpPr>
          <p:cNvPr id="4" name="Slide Number Placeholder 3"/>
          <p:cNvSpPr>
            <a:spLocks noGrp="1"/>
          </p:cNvSpPr>
          <p:nvPr>
            <p:ph type="sldNum" sz="quarter" idx="10"/>
          </p:nvPr>
        </p:nvSpPr>
        <p:spPr/>
        <p:txBody>
          <a:bodyPr/>
          <a:lstStyle/>
          <a:p>
            <a:fld id="{AD6EF43B-E15E-49F0-AB46-FACA8A2DD709}" type="slidenum">
              <a:rPr lang="en-CA" smtClean="0"/>
              <a:t>26</a:t>
            </a:fld>
            <a:endParaRPr lang="en-CA"/>
          </a:p>
        </p:txBody>
      </p:sp>
    </p:spTree>
    <p:extLst>
      <p:ext uri="{BB962C8B-B14F-4D97-AF65-F5344CB8AC3E}">
        <p14:creationId xmlns:p14="http://schemas.microsoft.com/office/powerpoint/2010/main" val="194479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1FB78A55-8964-425F-B063-153CD283F80C}" type="slidenum">
              <a:rPr lang="en-US" smtClean="0"/>
              <a:pPr>
                <a:defRPr/>
              </a:pPr>
              <a:t>44</a:t>
            </a:fld>
            <a:endParaRPr lang="en-US" dirty="0"/>
          </a:p>
        </p:txBody>
      </p:sp>
    </p:spTree>
    <p:extLst>
      <p:ext uri="{BB962C8B-B14F-4D97-AF65-F5344CB8AC3E}">
        <p14:creationId xmlns:p14="http://schemas.microsoft.com/office/powerpoint/2010/main" val="58235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endParaRPr lang="en-US" dirty="0" smtClean="0">
              <a:ea typeface="ヒラギノ角ゴ Pro W3"/>
            </a:endParaRPr>
          </a:p>
        </p:txBody>
      </p:sp>
      <p:sp>
        <p:nvSpPr>
          <p:cNvPr id="2" name="Footer Placeholder 1"/>
          <p:cNvSpPr>
            <a:spLocks noGrp="1"/>
          </p:cNvSpPr>
          <p:nvPr>
            <p:ph type="ftr" sz="quarter" idx="10"/>
          </p:nvPr>
        </p:nvSpPr>
        <p:spPr/>
        <p:txBody>
          <a:bodyPr/>
          <a:lstStyle/>
          <a:p>
            <a:pPr>
              <a:defRPr/>
            </a:pPr>
            <a:endParaRPr lang="en-US" dirty="0"/>
          </a:p>
        </p:txBody>
      </p:sp>
    </p:spTree>
    <p:extLst>
      <p:ext uri="{BB962C8B-B14F-4D97-AF65-F5344CB8AC3E}">
        <p14:creationId xmlns:p14="http://schemas.microsoft.com/office/powerpoint/2010/main" val="164427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Orange">
    <p:spTree>
      <p:nvGrpSpPr>
        <p:cNvPr id="1" name=""/>
        <p:cNvGrpSpPr/>
        <p:nvPr/>
      </p:nvGrpSpPr>
      <p:grpSpPr>
        <a:xfrm>
          <a:off x="0" y="0"/>
          <a:ext cx="0" cy="0"/>
          <a:chOff x="0" y="0"/>
          <a:chExt cx="0" cy="0"/>
        </a:xfrm>
      </p:grpSpPr>
      <p:sp>
        <p:nvSpPr>
          <p:cNvPr id="23" name="Rectangle 22"/>
          <p:cNvSpPr/>
          <p:nvPr/>
        </p:nvSpPr>
        <p:spPr>
          <a:xfrm>
            <a:off x="0" y="0"/>
            <a:ext cx="9144000" cy="6858000"/>
          </a:xfrm>
          <a:prstGeom prst="rect">
            <a:avLst/>
          </a:prstGeom>
          <a:solidFill>
            <a:srgbClr val="F79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endParaRPr>
          </a:p>
        </p:txBody>
      </p:sp>
    </p:spTree>
    <p:extLst>
      <p:ext uri="{BB962C8B-B14F-4D97-AF65-F5344CB8AC3E}">
        <p14:creationId xmlns:p14="http://schemas.microsoft.com/office/powerpoint/2010/main" val="17429905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2954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 name="Picture 3" descr="footer_2.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78935" y="6476212"/>
            <a:ext cx="7586132" cy="381788"/>
          </a:xfrm>
          <a:prstGeom prst="rect">
            <a:avLst/>
          </a:prstGeom>
        </p:spPr>
      </p:pic>
      <p:sp>
        <p:nvSpPr>
          <p:cNvPr id="8" name="TextBox 7"/>
          <p:cNvSpPr txBox="1"/>
          <p:nvPr userDrawn="1"/>
        </p:nvSpPr>
        <p:spPr>
          <a:xfrm>
            <a:off x="8644466" y="6477001"/>
            <a:ext cx="423333" cy="276999"/>
          </a:xfrm>
          <a:prstGeom prst="rect">
            <a:avLst/>
          </a:prstGeom>
          <a:noFill/>
        </p:spPr>
        <p:txBody>
          <a:bodyPr wrap="square" rtlCol="0">
            <a:spAutoFit/>
          </a:bodyPr>
          <a:lstStyle/>
          <a:p>
            <a:fld id="{A158C723-6CB4-1144-9232-C612F65AF405}" type="slidenum">
              <a:rPr lang="en-US" sz="1200" smtClean="0"/>
              <a:t>‹#›</a:t>
            </a:fld>
            <a:endParaRPr lang="en-US" sz="1200"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rtl="0" eaLnBrk="0" fontAlgn="base" hangingPunct="0">
        <a:spcBef>
          <a:spcPct val="0"/>
        </a:spcBef>
        <a:spcAft>
          <a:spcPct val="0"/>
        </a:spcAft>
        <a:defRPr sz="2400">
          <a:solidFill>
            <a:schemeClr val="tx2"/>
          </a:solidFill>
          <a:latin typeface="+mj-lt"/>
          <a:ea typeface="ヒラギノ角ゴ Pro W3" charset="-128"/>
          <a:cs typeface="ヒラギノ角ゴ Pro W3"/>
        </a:defRPr>
      </a:lvl1pPr>
      <a:lvl2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2pPr>
      <a:lvl3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3pPr>
      <a:lvl4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4pPr>
      <a:lvl5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ヒラギノ角ゴ Pro W3" charset="-128"/>
          <a:cs typeface="ヒラギノ角ゴ Pro W3"/>
        </a:defRPr>
      </a:lvl1pPr>
      <a:lvl2pPr marL="742950" indent="-28575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microsoft.com/office/2007/relationships/hdphoto" Target="../media/hdphoto1.wdp"/><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png"/><Relationship Id="rId6" Type="http://schemas.openxmlformats.org/officeDocument/2006/relationships/image" Target="../media/image48.emf"/><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58.emf"/><Relationship Id="rId7" Type="http://schemas.openxmlformats.org/officeDocument/2006/relationships/image" Target="../media/image59.png"/><Relationship Id="rId8" Type="http://schemas.openxmlformats.org/officeDocument/2006/relationships/image" Target="../media/image60.emf"/><Relationship Id="rId9" Type="http://schemas.openxmlformats.org/officeDocument/2006/relationships/image" Target="../media/image61.emf"/><Relationship Id="rId1" Type="http://schemas.openxmlformats.org/officeDocument/2006/relationships/slideLayout" Target="../slideLayouts/slideLayout6.xml"/><Relationship Id="rId2" Type="http://schemas.openxmlformats.org/officeDocument/2006/relationships/image" Target="../media/image5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5.png"/><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mailto:GTC@GTCLAWGROUP.COM" TargetMode="External"/><Relationship Id="rId3" Type="http://schemas.openxmlformats.org/officeDocument/2006/relationships/hyperlink" Target="mailto:(sayoko@gtclawgroup.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74" y="3726049"/>
            <a:ext cx="8229600" cy="715962"/>
          </a:xfrm>
        </p:spPr>
        <p:txBody>
          <a:bodyPr/>
          <a:lstStyle/>
          <a:p>
            <a:pPr algn="ctr"/>
            <a:r>
              <a:rPr lang="en-US" sz="2800" b="1" dirty="0">
                <a:solidFill>
                  <a:srgbClr val="302FFF"/>
                </a:solidFill>
              </a:rPr>
              <a:t>DATA BREACH SIMULATION </a:t>
            </a:r>
            <a:r>
              <a:rPr lang="en-US" sz="2800" b="1" dirty="0" smtClean="0">
                <a:solidFill>
                  <a:srgbClr val="302FFF"/>
                </a:solidFill>
              </a:rPr>
              <a:t>TRAINING</a:t>
            </a:r>
            <a:br>
              <a:rPr lang="en-US" sz="2800" b="1" dirty="0" smtClean="0">
                <a:solidFill>
                  <a:srgbClr val="302FFF"/>
                </a:solidFill>
              </a:rPr>
            </a:br>
            <a:r>
              <a:rPr lang="en-US" sz="2800" b="1" dirty="0" smtClean="0">
                <a:solidFill>
                  <a:srgbClr val="302FFF"/>
                </a:solidFill>
              </a:rPr>
              <a:t/>
            </a:r>
            <a:br>
              <a:rPr lang="en-US" sz="2800" b="1" dirty="0" smtClean="0">
                <a:solidFill>
                  <a:srgbClr val="302FFF"/>
                </a:solidFill>
              </a:rPr>
            </a:br>
            <a:r>
              <a:rPr lang="en-US" sz="2800" b="1" dirty="0" smtClean="0">
                <a:solidFill>
                  <a:srgbClr val="302FFF"/>
                </a:solidFill>
              </a:rPr>
              <a:t>JANUARY 12, 2017</a:t>
            </a:r>
            <a:br>
              <a:rPr lang="en-US" sz="2800" b="1" dirty="0" smtClean="0">
                <a:solidFill>
                  <a:srgbClr val="302FFF"/>
                </a:solidFill>
              </a:rPr>
            </a:br>
            <a:r>
              <a:rPr lang="en-US" sz="2800" b="1" dirty="0">
                <a:solidFill>
                  <a:srgbClr val="302FFF"/>
                </a:solidFill>
              </a:rPr>
              <a:t/>
            </a:r>
            <a:br>
              <a:rPr lang="en-US" sz="2800" b="1" dirty="0">
                <a:solidFill>
                  <a:srgbClr val="302FFF"/>
                </a:solidFill>
              </a:rPr>
            </a:br>
            <a:r>
              <a:rPr lang="en-US" sz="2800" b="1" dirty="0" smtClean="0">
                <a:solidFill>
                  <a:srgbClr val="FF0000"/>
                </a:solidFill>
              </a:rPr>
              <a:t>WRAP UP </a:t>
            </a:r>
            <a:r>
              <a:rPr lang="en-US" sz="2800" b="1" smtClean="0">
                <a:solidFill>
                  <a:srgbClr val="FF0000"/>
                </a:solidFill>
              </a:rPr>
              <a:t>&amp; REVIEW OF BETTER IR PLAN</a:t>
            </a:r>
            <a:r>
              <a:rPr lang="en-US" sz="2800" b="1" dirty="0" smtClean="0">
                <a:solidFill>
                  <a:srgbClr val="FF0000"/>
                </a:solidFill>
              </a:rPr>
              <a:t/>
            </a:r>
            <a:br>
              <a:rPr lang="en-US" sz="2800" b="1" dirty="0" smtClean="0">
                <a:solidFill>
                  <a:srgbClr val="FF0000"/>
                </a:solidFill>
              </a:rPr>
            </a:br>
            <a:r>
              <a:rPr lang="en-US" sz="2800" b="1" dirty="0">
                <a:solidFill>
                  <a:srgbClr val="302FFF"/>
                </a:solidFill>
              </a:rPr>
              <a:t/>
            </a:r>
            <a:br>
              <a:rPr lang="en-US" sz="2800" b="1" dirty="0">
                <a:solidFill>
                  <a:srgbClr val="302FFF"/>
                </a:solidFill>
              </a:rPr>
            </a:br>
            <a:r>
              <a:rPr lang="en-US" sz="2800" b="1" dirty="0" smtClean="0">
                <a:solidFill>
                  <a:srgbClr val="302FFF"/>
                </a:solidFill>
              </a:rPr>
              <a:t>Sayoko Blodgett-Ford, Member, GTC (CIPP/US)</a:t>
            </a:r>
            <a:endParaRPr lang="en-US" sz="2800" b="1" dirty="0">
              <a:solidFill>
                <a:srgbClr val="302FFF"/>
              </a:solidFill>
            </a:endParaRPr>
          </a:p>
        </p:txBody>
      </p:sp>
      <p:pic>
        <p:nvPicPr>
          <p:cNvPr id="3" name="Picture 2" descr="blac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974" y="394447"/>
            <a:ext cx="2830029" cy="1509998"/>
          </a:xfrm>
          <a:prstGeom prst="rect">
            <a:avLst/>
          </a:prstGeom>
        </p:spPr>
      </p:pic>
    </p:spTree>
    <p:extLst>
      <p:ext uri="{BB962C8B-B14F-4D97-AF65-F5344CB8AC3E}">
        <p14:creationId xmlns:p14="http://schemas.microsoft.com/office/powerpoint/2010/main" val="755562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11" y="284919"/>
            <a:ext cx="8229600" cy="715962"/>
          </a:xfrm>
        </p:spPr>
        <p:txBody>
          <a:bodyPr/>
          <a:lstStyle/>
          <a:p>
            <a:r>
              <a:rPr lang="en-US" b="1" dirty="0" smtClean="0">
                <a:solidFill>
                  <a:srgbClr val="302FFF"/>
                </a:solidFill>
              </a:rPr>
              <a:t>REVIEW KEY DEFECTS IN OUR EXISTING PLAN</a:t>
            </a:r>
            <a:endParaRPr lang="en-US" b="1" dirty="0">
              <a:solidFill>
                <a:srgbClr val="302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5" y="1173578"/>
            <a:ext cx="8105886" cy="4247679"/>
          </a:xfrm>
          <a:prstGeom prst="rect">
            <a:avLst/>
          </a:prstGeom>
        </p:spPr>
      </p:pic>
    </p:spTree>
    <p:extLst>
      <p:ext uri="{BB962C8B-B14F-4D97-AF65-F5344CB8AC3E}">
        <p14:creationId xmlns:p14="http://schemas.microsoft.com/office/powerpoint/2010/main" val="27849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4" y="0"/>
            <a:ext cx="8229600" cy="715962"/>
          </a:xfrm>
        </p:spPr>
        <p:txBody>
          <a:bodyPr/>
          <a:lstStyle/>
          <a:p>
            <a:r>
              <a:rPr lang="en-US" b="1" smtClean="0">
                <a:solidFill>
                  <a:srgbClr val="302FFF"/>
                </a:solidFill>
              </a:rPr>
              <a:t>REVIEW “BETTER” INCIDENT RESPONSE PLAN</a:t>
            </a:r>
            <a:endParaRPr lang="en-US" b="1">
              <a:solidFill>
                <a:srgbClr val="302F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7336"/>
            <a:ext cx="9144000" cy="3866807"/>
          </a:xfrm>
          <a:prstGeom prst="rect">
            <a:avLst/>
          </a:prstGeom>
        </p:spPr>
      </p:pic>
      <p:sp>
        <p:nvSpPr>
          <p:cNvPr id="4" name="TextBox 3"/>
          <p:cNvSpPr txBox="1"/>
          <p:nvPr/>
        </p:nvSpPr>
        <p:spPr>
          <a:xfrm>
            <a:off x="2599766" y="5549154"/>
            <a:ext cx="4159623" cy="461665"/>
          </a:xfrm>
          <a:prstGeom prst="rect">
            <a:avLst/>
          </a:prstGeom>
          <a:noFill/>
        </p:spPr>
        <p:txBody>
          <a:bodyPr wrap="square" rtlCol="0">
            <a:spAutoFit/>
          </a:bodyPr>
          <a:lstStyle/>
          <a:p>
            <a:r>
              <a:rPr lang="en-US" sz="2400" b="1" smtClean="0">
                <a:solidFill>
                  <a:srgbClr val="FF0000"/>
                </a:solidFill>
              </a:rPr>
              <a:t>PASSWORD IS “GTC2”</a:t>
            </a:r>
            <a:endParaRPr lang="en-US" sz="2400" b="1">
              <a:solidFill>
                <a:srgbClr val="FF0000"/>
              </a:solidFill>
            </a:endParaRPr>
          </a:p>
        </p:txBody>
      </p:sp>
    </p:spTree>
    <p:extLst>
      <p:ext uri="{BB962C8B-B14F-4D97-AF65-F5344CB8AC3E}">
        <p14:creationId xmlns:p14="http://schemas.microsoft.com/office/powerpoint/2010/main" val="1807305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346200"/>
            <a:ext cx="8699500" cy="4152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215153"/>
            <a:ext cx="9144000" cy="592401"/>
          </a:xfrm>
          <a:prstGeom prst="rect">
            <a:avLst/>
          </a:prstGeom>
        </p:spPr>
      </p:pic>
    </p:spTree>
    <p:extLst>
      <p:ext uri="{BB962C8B-B14F-4D97-AF65-F5344CB8AC3E}">
        <p14:creationId xmlns:p14="http://schemas.microsoft.com/office/powerpoint/2010/main" val="1321777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04" y="592401"/>
            <a:ext cx="7728401" cy="6096000"/>
          </a:xfrm>
          <a:prstGeom prst="rect">
            <a:avLst/>
          </a:prstGeom>
        </p:spPr>
      </p:pic>
    </p:spTree>
    <p:extLst>
      <p:ext uri="{BB962C8B-B14F-4D97-AF65-F5344CB8AC3E}">
        <p14:creationId xmlns:p14="http://schemas.microsoft.com/office/powerpoint/2010/main" val="228129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4132"/>
          <a:stretch/>
        </p:blipFill>
        <p:spPr>
          <a:xfrm>
            <a:off x="-1" y="2174688"/>
            <a:ext cx="9144000" cy="24331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55" y="77823"/>
            <a:ext cx="5569089" cy="1715118"/>
          </a:xfrm>
          <a:prstGeom prst="rect">
            <a:avLst/>
          </a:prstGeom>
        </p:spPr>
      </p:pic>
    </p:spTree>
    <p:extLst>
      <p:ext uri="{BB962C8B-B14F-4D97-AF65-F5344CB8AC3E}">
        <p14:creationId xmlns:p14="http://schemas.microsoft.com/office/powerpoint/2010/main" val="25032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9144000" cy="6555860"/>
          </a:xfrm>
          <a:prstGeom prst="rect">
            <a:avLst/>
          </a:prstGeom>
        </p:spPr>
      </p:pic>
    </p:spTree>
    <p:extLst>
      <p:ext uri="{BB962C8B-B14F-4D97-AF65-F5344CB8AC3E}">
        <p14:creationId xmlns:p14="http://schemas.microsoft.com/office/powerpoint/2010/main" val="426191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455" y="77823"/>
            <a:ext cx="5569089" cy="17151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25700"/>
            <a:ext cx="9144000" cy="786308"/>
          </a:xfrm>
          <a:prstGeom prst="rect">
            <a:avLst/>
          </a:prstGeom>
        </p:spPr>
      </p:pic>
    </p:spTree>
    <p:extLst>
      <p:ext uri="{BB962C8B-B14F-4D97-AF65-F5344CB8AC3E}">
        <p14:creationId xmlns:p14="http://schemas.microsoft.com/office/powerpoint/2010/main" val="1134476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0"/>
            <a:ext cx="6279469" cy="6858000"/>
          </a:xfrm>
          <a:prstGeom prst="rect">
            <a:avLst/>
          </a:prstGeom>
        </p:spPr>
      </p:pic>
    </p:spTree>
    <p:extLst>
      <p:ext uri="{BB962C8B-B14F-4D97-AF65-F5344CB8AC3E}">
        <p14:creationId xmlns:p14="http://schemas.microsoft.com/office/powerpoint/2010/main" val="1376146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269" y="1208466"/>
            <a:ext cx="7615549" cy="4924425"/>
          </a:xfrm>
          <a:prstGeom prst="rect">
            <a:avLst/>
          </a:prstGeom>
        </p:spPr>
        <p:txBody>
          <a:bodyPr wrap="square">
            <a:spAutoFit/>
          </a:bodyPr>
          <a:lstStyle/>
          <a:p>
            <a:pPr algn="just"/>
            <a:endParaRPr lang="en-CA" dirty="0"/>
          </a:p>
          <a:p>
            <a:pPr algn="just"/>
            <a:r>
              <a:rPr lang="en-CA" sz="2000" dirty="0" smtClean="0"/>
              <a:t>“A </a:t>
            </a:r>
            <a:r>
              <a:rPr lang="en-CA" sz="2000" dirty="0"/>
              <a:t>data breach at the US Navy has exposed the social security numbers and names of more than </a:t>
            </a:r>
            <a:r>
              <a:rPr lang="en-CA" sz="2000" b="1" dirty="0">
                <a:solidFill>
                  <a:srgbClr val="FF0000"/>
                </a:solidFill>
              </a:rPr>
              <a:t>130,000 current and former sailors</a:t>
            </a:r>
            <a:r>
              <a:rPr lang="en-CA" sz="2000" dirty="0"/>
              <a:t>, officials confirmed late on Wednesday—adding that "unknown individuals" had accessed the sensitive information.</a:t>
            </a:r>
          </a:p>
          <a:p>
            <a:pPr algn="just"/>
            <a:endParaRPr lang="en-CA" sz="2000" dirty="0"/>
          </a:p>
          <a:p>
            <a:pPr algn="just"/>
            <a:r>
              <a:rPr lang="en-CA" sz="2000" dirty="0" smtClean="0"/>
              <a:t>Hewlett </a:t>
            </a:r>
            <a:r>
              <a:rPr lang="en-CA" sz="2000" dirty="0"/>
              <a:t>Packard Enterprise told the US Navy that </a:t>
            </a:r>
            <a:r>
              <a:rPr lang="en-CA" sz="2000" b="1" dirty="0">
                <a:solidFill>
                  <a:srgbClr val="FF0000"/>
                </a:solidFill>
              </a:rPr>
              <a:t>one of its laptops operated by a contractor had been "compromised,</a:t>
            </a:r>
            <a:r>
              <a:rPr lang="en-CA" sz="2000" dirty="0"/>
              <a:t>" however it didn't provide any further information about how the breach—affecting 134,386 sailors—had </a:t>
            </a:r>
            <a:r>
              <a:rPr lang="en-CA" sz="2000" dirty="0" smtClean="0"/>
              <a:t>occurred…[The Navy] </a:t>
            </a:r>
            <a:r>
              <a:rPr lang="en-CA" sz="2000" dirty="0"/>
              <a:t>first learned of the incident on October 27 and said that a probe was now underway</a:t>
            </a:r>
            <a:r>
              <a:rPr lang="en-CA" sz="2000" dirty="0" smtClean="0"/>
              <a:t>.” </a:t>
            </a:r>
          </a:p>
          <a:p>
            <a:pPr algn="just"/>
            <a:endParaRPr lang="en-CA" sz="2000" b="1" dirty="0"/>
          </a:p>
          <a:p>
            <a:pPr algn="just"/>
            <a:endParaRPr lang="en-CA" sz="2000" b="1" dirty="0" smtClean="0"/>
          </a:p>
          <a:p>
            <a:pPr algn="just"/>
            <a:r>
              <a:rPr lang="en-US" sz="2000" b="1" dirty="0" smtClean="0"/>
              <a:t>—</a:t>
            </a:r>
            <a:r>
              <a:rPr lang="en-CA" sz="2000" dirty="0" smtClean="0"/>
              <a:t> </a:t>
            </a:r>
            <a:r>
              <a:rPr lang="en-CA" sz="2000" b="1" dirty="0" smtClean="0"/>
              <a:t>Arstechnica.com 11/26/16 </a:t>
            </a:r>
            <a:r>
              <a:rPr lang="en-CA" sz="2000" dirty="0"/>
              <a:t>(emphasis </a:t>
            </a:r>
            <a:r>
              <a:rPr lang="en-CA" sz="2000" dirty="0" smtClean="0"/>
              <a:t>added)</a:t>
            </a:r>
          </a:p>
          <a:p>
            <a:pPr algn="just"/>
            <a:endParaRPr lang="en-CA" sz="2000" dirty="0"/>
          </a:p>
        </p:txBody>
      </p:sp>
      <p:sp>
        <p:nvSpPr>
          <p:cNvPr id="3" name="Rectangle 2"/>
          <p:cNvSpPr/>
          <p:nvPr/>
        </p:nvSpPr>
        <p:spPr>
          <a:xfrm>
            <a:off x="201478" y="315476"/>
            <a:ext cx="8942521" cy="523220"/>
          </a:xfrm>
          <a:prstGeom prst="rect">
            <a:avLst/>
          </a:prstGeom>
        </p:spPr>
        <p:txBody>
          <a:bodyPr wrap="square">
            <a:spAutoFit/>
          </a:bodyPr>
          <a:lstStyle/>
          <a:p>
            <a:r>
              <a:rPr lang="en-CA" sz="2800" b="1" dirty="0" smtClean="0">
                <a:solidFill>
                  <a:srgbClr val="002060"/>
                </a:solidFill>
              </a:rPr>
              <a:t>INCLUDE CONTRACTORS, NOT JUST EMPLOYEES</a:t>
            </a:r>
            <a:endParaRPr lang="en-CA" sz="2800" dirty="0">
              <a:solidFill>
                <a:srgbClr val="002060"/>
              </a:solidFill>
            </a:endParaRPr>
          </a:p>
        </p:txBody>
      </p:sp>
    </p:spTree>
    <p:extLst>
      <p:ext uri="{BB962C8B-B14F-4D97-AF65-F5344CB8AC3E}">
        <p14:creationId xmlns:p14="http://schemas.microsoft.com/office/powerpoint/2010/main" val="1142462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thumb dr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27" y="216976"/>
            <a:ext cx="5893115" cy="3553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thumb dr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447" y="3334317"/>
            <a:ext cx="3596982" cy="240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74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011" y="0"/>
            <a:ext cx="8229600" cy="715962"/>
          </a:xfrm>
        </p:spPr>
        <p:txBody>
          <a:bodyPr/>
          <a:lstStyle/>
          <a:p>
            <a:r>
              <a:rPr lang="en-US" sz="2800" b="1" dirty="0" smtClean="0"/>
              <a:t>SCHEDULE (subject to adjustment)</a:t>
            </a:r>
            <a:endParaRPr lang="en-US" sz="2800" b="1" dirty="0"/>
          </a:p>
        </p:txBody>
      </p:sp>
      <p:sp>
        <p:nvSpPr>
          <p:cNvPr id="3" name="TextBox 2"/>
          <p:cNvSpPr txBox="1"/>
          <p:nvPr/>
        </p:nvSpPr>
        <p:spPr>
          <a:xfrm>
            <a:off x="62753" y="824754"/>
            <a:ext cx="9018494" cy="5293757"/>
          </a:xfrm>
          <a:prstGeom prst="rect">
            <a:avLst/>
          </a:prstGeom>
          <a:noFill/>
        </p:spPr>
        <p:txBody>
          <a:bodyPr wrap="square" rtlCol="0">
            <a:spAutoFit/>
          </a:bodyPr>
          <a:lstStyle/>
          <a:p>
            <a:r>
              <a:rPr lang="en-US" sz="1800" b="1" dirty="0" smtClean="0"/>
              <a:t>8:45 – 9am		  TEAM INTRODUCTIONS</a:t>
            </a:r>
            <a:r>
              <a:rPr lang="en-US" sz="1800" dirty="0" smtClean="0"/>
              <a:t> (Team Leaders)</a:t>
            </a:r>
          </a:p>
          <a:p>
            <a:r>
              <a:rPr lang="en-US" sz="1800" b="1" dirty="0" smtClean="0"/>
              <a:t> </a:t>
            </a:r>
          </a:p>
          <a:p>
            <a:r>
              <a:rPr lang="en-US" sz="1800" b="1" dirty="0" smtClean="0"/>
              <a:t>9am 			  OPENING REMARKS</a:t>
            </a:r>
            <a:r>
              <a:rPr lang="en-US" sz="1800" dirty="0" smtClean="0"/>
              <a:t> (Sayoko)</a:t>
            </a:r>
          </a:p>
          <a:p>
            <a:endParaRPr lang="en-US" sz="1800" dirty="0"/>
          </a:p>
          <a:p>
            <a:r>
              <a:rPr lang="en-US" sz="1800" b="1" dirty="0" smtClean="0"/>
              <a:t>9:15am </a:t>
            </a:r>
            <a:r>
              <a:rPr lang="en-US" sz="1800" b="1" dirty="0"/>
              <a:t>– 10:30am</a:t>
            </a:r>
            <a:r>
              <a:rPr lang="en-US" sz="1800" dirty="0"/>
              <a:t> </a:t>
            </a:r>
            <a:r>
              <a:rPr lang="en-US" sz="1800" dirty="0" smtClean="0"/>
              <a:t>	  </a:t>
            </a:r>
            <a:r>
              <a:rPr lang="en-US" sz="1800" b="1" dirty="0" smtClean="0"/>
              <a:t>Overview</a:t>
            </a:r>
            <a:r>
              <a:rPr lang="en-US" sz="1800" dirty="0" smtClean="0"/>
              <a:t> (Rocco) </a:t>
            </a:r>
          </a:p>
          <a:p>
            <a:r>
              <a:rPr lang="en-US" sz="1800" dirty="0"/>
              <a:t>	</a:t>
            </a:r>
            <a:r>
              <a:rPr lang="en-US" sz="1800" dirty="0" smtClean="0"/>
              <a:t>		  </a:t>
            </a:r>
            <a:r>
              <a:rPr lang="en-US" sz="1800" b="1" dirty="0" smtClean="0"/>
              <a:t>Simulation Days 1-4</a:t>
            </a:r>
            <a:r>
              <a:rPr lang="en-US" sz="1800" dirty="0" smtClean="0"/>
              <a:t> (Panelists + Teams)</a:t>
            </a:r>
          </a:p>
          <a:p>
            <a:pPr lvl="7"/>
            <a:r>
              <a:rPr lang="en-US" sz="1800" dirty="0" smtClean="0"/>
              <a:t>During the simulation, we will have several 5-10 minute break out intervals for Team discussion of particular questions facilitated by Team Leaders, followed by Group discussion led by the panel.</a:t>
            </a:r>
            <a:endParaRPr lang="en-US" sz="1800" dirty="0"/>
          </a:p>
          <a:p>
            <a:endParaRPr lang="en-US" sz="1800" b="1" i="1" dirty="0" smtClean="0">
              <a:solidFill>
                <a:srgbClr val="302FFF"/>
              </a:solidFill>
            </a:endParaRPr>
          </a:p>
          <a:p>
            <a:r>
              <a:rPr lang="en-US" sz="1800" b="1" i="1" dirty="0" smtClean="0"/>
              <a:t>10:30am </a:t>
            </a:r>
            <a:r>
              <a:rPr lang="en-US" sz="1800" b="1" i="1" dirty="0"/>
              <a:t>– 10:40am </a:t>
            </a:r>
            <a:r>
              <a:rPr lang="en-US" sz="1800" b="1" i="1" dirty="0" smtClean="0"/>
              <a:t> </a:t>
            </a:r>
            <a:r>
              <a:rPr lang="en-US" sz="1800" i="1" dirty="0" smtClean="0"/>
              <a:t>BREAK</a:t>
            </a:r>
            <a:endParaRPr lang="en-US" sz="1800" i="1" dirty="0"/>
          </a:p>
          <a:p>
            <a:endParaRPr lang="en-US" sz="1800" b="1" dirty="0" smtClean="0"/>
          </a:p>
          <a:p>
            <a:r>
              <a:rPr lang="en-US" sz="1800" b="1" dirty="0" smtClean="0"/>
              <a:t>10:40am </a:t>
            </a:r>
            <a:r>
              <a:rPr lang="en-US" sz="1800" b="1" dirty="0"/>
              <a:t>– 11:30am</a:t>
            </a:r>
            <a:r>
              <a:rPr lang="en-US" sz="1800" dirty="0"/>
              <a:t> </a:t>
            </a:r>
            <a:r>
              <a:rPr lang="en-US" sz="1800" dirty="0" smtClean="0"/>
              <a:t> 	  </a:t>
            </a:r>
            <a:r>
              <a:rPr lang="en-US" sz="1800" b="1" dirty="0" smtClean="0"/>
              <a:t>Simulation Days 5+ </a:t>
            </a:r>
            <a:r>
              <a:rPr lang="en-US" sz="1800" dirty="0" smtClean="0"/>
              <a:t>(same format as Days 1-4)</a:t>
            </a:r>
          </a:p>
          <a:p>
            <a:r>
              <a:rPr lang="en-US" sz="1800" dirty="0"/>
              <a:t>	</a:t>
            </a:r>
            <a:r>
              <a:rPr lang="en-US" sz="1800" dirty="0" smtClean="0"/>
              <a:t>		  </a:t>
            </a:r>
            <a:r>
              <a:rPr lang="en-US" sz="1800" b="1" dirty="0" smtClean="0"/>
              <a:t>Conclusion/Takeaways</a:t>
            </a:r>
            <a:r>
              <a:rPr lang="en-US" sz="1800" dirty="0" smtClean="0"/>
              <a:t> (Rocco)</a:t>
            </a:r>
            <a:endParaRPr lang="en-US" sz="1800" dirty="0"/>
          </a:p>
          <a:p>
            <a:endParaRPr lang="en-US" sz="2000" b="1" dirty="0" smtClean="0"/>
          </a:p>
          <a:p>
            <a:r>
              <a:rPr lang="en-US" sz="2400" b="1" dirty="0" smtClean="0">
                <a:solidFill>
                  <a:srgbClr val="FF0000"/>
                </a:solidFill>
              </a:rPr>
              <a:t>11:30am </a:t>
            </a:r>
            <a:r>
              <a:rPr lang="en-US" sz="2400" b="1" dirty="0">
                <a:solidFill>
                  <a:srgbClr val="FF0000"/>
                </a:solidFill>
              </a:rPr>
              <a:t>– noon</a:t>
            </a:r>
            <a:r>
              <a:rPr lang="en-US" sz="2400" dirty="0">
                <a:solidFill>
                  <a:srgbClr val="FF0000"/>
                </a:solidFill>
              </a:rPr>
              <a:t> </a:t>
            </a:r>
            <a:r>
              <a:rPr lang="en-US" sz="2400" dirty="0" smtClean="0">
                <a:solidFill>
                  <a:srgbClr val="FF0000"/>
                </a:solidFill>
              </a:rPr>
              <a:t>	  </a:t>
            </a:r>
            <a:r>
              <a:rPr lang="en-US" sz="2400" b="1" dirty="0" smtClean="0">
                <a:solidFill>
                  <a:srgbClr val="FF0000"/>
                </a:solidFill>
              </a:rPr>
              <a:t>Wrap Up </a:t>
            </a:r>
            <a:r>
              <a:rPr lang="en-US" sz="2400" dirty="0" smtClean="0">
                <a:solidFill>
                  <a:srgbClr val="FF0000"/>
                </a:solidFill>
              </a:rPr>
              <a:t>and Review of “better” </a:t>
            </a:r>
          </a:p>
          <a:p>
            <a:r>
              <a:rPr lang="en-US" sz="2400" dirty="0">
                <a:solidFill>
                  <a:srgbClr val="FF0000"/>
                </a:solidFill>
              </a:rPr>
              <a:t>	</a:t>
            </a:r>
            <a:r>
              <a:rPr lang="en-US" sz="2400" dirty="0" smtClean="0">
                <a:solidFill>
                  <a:srgbClr val="FF0000"/>
                </a:solidFill>
              </a:rPr>
              <a:t>			Incident Response Plan (Sayoko)</a:t>
            </a:r>
            <a:endParaRPr lang="en-US" sz="2400" dirty="0">
              <a:solidFill>
                <a:srgbClr val="FF0000"/>
              </a:solidFill>
            </a:endParaRPr>
          </a:p>
        </p:txBody>
      </p:sp>
    </p:spTree>
    <p:extLst>
      <p:ext uri="{BB962C8B-B14F-4D97-AF65-F5344CB8AC3E}">
        <p14:creationId xmlns:p14="http://schemas.microsoft.com/office/powerpoint/2010/main" val="734588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990600"/>
            <a:ext cx="4813939" cy="4648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381" y="2795380"/>
            <a:ext cx="3899393" cy="1606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401930"/>
            <a:ext cx="2679700" cy="431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4833730"/>
            <a:ext cx="2679700" cy="110235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817" y="1004680"/>
            <a:ext cx="1638559" cy="1708150"/>
          </a:xfrm>
          <a:prstGeom prst="rect">
            <a:avLst/>
          </a:prstGeom>
        </p:spPr>
      </p:pic>
      <p:sp>
        <p:nvSpPr>
          <p:cNvPr id="7" name="Down Arrow 6"/>
          <p:cNvSpPr/>
          <p:nvPr/>
        </p:nvSpPr>
        <p:spPr>
          <a:xfrm rot="5400000">
            <a:off x="3664269" y="2729826"/>
            <a:ext cx="609600" cy="3491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600" y="4104980"/>
            <a:ext cx="2032000" cy="319203"/>
          </a:xfrm>
          <a:prstGeom prst="rect">
            <a:avLst/>
          </a:prstGeom>
        </p:spPr>
      </p:pic>
    </p:spTree>
    <p:extLst>
      <p:ext uri="{BB962C8B-B14F-4D97-AF65-F5344CB8AC3E}">
        <p14:creationId xmlns:p14="http://schemas.microsoft.com/office/powerpoint/2010/main" val="617123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2941" y="1467052"/>
            <a:ext cx="3448418" cy="3144958"/>
          </a:xfrm>
          <a:prstGeom prst="rect">
            <a:avLst/>
          </a:prstGeom>
        </p:spPr>
      </p:pic>
      <p:sp>
        <p:nvSpPr>
          <p:cNvPr id="5" name="TextBox 4"/>
          <p:cNvSpPr txBox="1"/>
          <p:nvPr/>
        </p:nvSpPr>
        <p:spPr>
          <a:xfrm>
            <a:off x="3492615" y="1790212"/>
            <a:ext cx="4732481" cy="2677656"/>
          </a:xfrm>
          <a:prstGeom prst="rect">
            <a:avLst/>
          </a:prstGeom>
          <a:noFill/>
        </p:spPr>
        <p:txBody>
          <a:bodyPr wrap="square" rtlCol="0">
            <a:spAutoFit/>
          </a:bodyPr>
          <a:lstStyle/>
          <a:p>
            <a:pPr algn="just"/>
            <a:r>
              <a:rPr lang="en-CA" dirty="0" smtClean="0"/>
              <a:t>Officials </a:t>
            </a:r>
            <a:r>
              <a:rPr lang="en-CA" dirty="0"/>
              <a:t>in multiple states are warning that </a:t>
            </a:r>
            <a:r>
              <a:rPr lang="en-CA" dirty="0" smtClean="0"/>
              <a:t> </a:t>
            </a:r>
            <a:r>
              <a:rPr lang="en-CA" dirty="0"/>
              <a:t>emails </a:t>
            </a:r>
            <a:r>
              <a:rPr lang="en-CA" dirty="0" smtClean="0"/>
              <a:t>inviting lawyers </a:t>
            </a:r>
            <a:r>
              <a:rPr lang="en-CA" dirty="0"/>
              <a:t>to click on a hyperlink to view a</a:t>
            </a:r>
            <a:r>
              <a:rPr lang="en-CA" dirty="0" smtClean="0"/>
              <a:t> complaint will </a:t>
            </a:r>
            <a:r>
              <a:rPr lang="en-CA" dirty="0"/>
              <a:t>open a website that installs malicious software or </a:t>
            </a:r>
            <a:r>
              <a:rPr lang="en-CA" dirty="0" smtClean="0"/>
              <a:t>on </a:t>
            </a:r>
            <a:r>
              <a:rPr lang="en-CA" dirty="0"/>
              <a:t>the lawyer’s </a:t>
            </a:r>
            <a:r>
              <a:rPr lang="en-CA" dirty="0" smtClean="0"/>
              <a:t>computer, if the link is clicked.</a:t>
            </a:r>
          </a:p>
          <a:p>
            <a:pPr algn="just"/>
            <a:endParaRPr lang="en-CA" dirty="0"/>
          </a:p>
          <a:p>
            <a:pPr algn="just"/>
            <a:r>
              <a:rPr lang="en-CA" dirty="0"/>
              <a:t>Officials in New York, Texas, Pennsylvania, Maryland and Florida are among those warning about the scam. Lawyers who received such an email should delete it immediately and should not click on the link, according to a press release by New York Attorney General Eric </a:t>
            </a:r>
            <a:r>
              <a:rPr lang="en-CA" dirty="0" err="1"/>
              <a:t>Schneiderman</a:t>
            </a:r>
            <a:r>
              <a:rPr lang="en-CA" dirty="0"/>
              <a:t>.</a:t>
            </a:r>
          </a:p>
          <a:p>
            <a:pPr algn="just"/>
            <a:endParaRPr lang="en-CA" dirty="0"/>
          </a:p>
        </p:txBody>
      </p:sp>
      <p:sp>
        <p:nvSpPr>
          <p:cNvPr id="6" name="Rectangle 5"/>
          <p:cNvSpPr/>
          <p:nvPr/>
        </p:nvSpPr>
        <p:spPr>
          <a:xfrm>
            <a:off x="781519" y="152190"/>
            <a:ext cx="7443577" cy="830997"/>
          </a:xfrm>
          <a:prstGeom prst="rect">
            <a:avLst/>
          </a:prstGeom>
        </p:spPr>
        <p:txBody>
          <a:bodyPr wrap="square">
            <a:spAutoFit/>
          </a:bodyPr>
          <a:lstStyle/>
          <a:p>
            <a:r>
              <a:rPr lang="en-CA" sz="2400" b="1" dirty="0"/>
              <a:t>Don't click! Lawyers get fake emails about a complaint; hyperlink installs malicious software</a:t>
            </a:r>
            <a:endParaRPr lang="en-CA" sz="2400" dirty="0"/>
          </a:p>
        </p:txBody>
      </p:sp>
      <p:sp>
        <p:nvSpPr>
          <p:cNvPr id="7" name="Rectangle 6"/>
          <p:cNvSpPr/>
          <p:nvPr/>
        </p:nvSpPr>
        <p:spPr>
          <a:xfrm>
            <a:off x="737096" y="4348431"/>
            <a:ext cx="7488000" cy="1815882"/>
          </a:xfrm>
          <a:prstGeom prst="rect">
            <a:avLst/>
          </a:prstGeom>
        </p:spPr>
        <p:txBody>
          <a:bodyPr>
            <a:spAutoFit/>
          </a:bodyPr>
          <a:lstStyle/>
          <a:p>
            <a:pPr algn="just"/>
            <a:r>
              <a:rPr lang="en-CA" dirty="0" err="1" smtClean="0"/>
              <a:t>Schneiderman’s</a:t>
            </a:r>
            <a:r>
              <a:rPr lang="en-CA" dirty="0" smtClean="0"/>
              <a:t> </a:t>
            </a:r>
            <a:r>
              <a:rPr lang="en-CA" dirty="0"/>
              <a:t>press release and the Texas Bar Blog provide an example of one of the phishing emails. The “from” header lists “The Office of the State Attorney at com.department@outlook.com.” The subject lists “The Office of the State Attorney Complaint</a:t>
            </a:r>
            <a:r>
              <a:rPr lang="en-CA" dirty="0" smtClean="0"/>
              <a:t>.”</a:t>
            </a:r>
          </a:p>
          <a:p>
            <a:pPr algn="just"/>
            <a:endParaRPr lang="en-CA" dirty="0"/>
          </a:p>
          <a:p>
            <a:pPr algn="just"/>
            <a:r>
              <a:rPr lang="en-CA" dirty="0"/>
              <a:t>“Dear bar member,” the email begins. “A complaint has been filed against your business. Enclosed is a copy of the complaint which requires your response. You have 10 days to file a rebuttal if you so desire. You may view the complaint at the link below.”</a:t>
            </a:r>
            <a:endParaRPr lang="en-CA" dirty="0">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018" y="950633"/>
            <a:ext cx="1136206" cy="590319"/>
          </a:xfrm>
          <a:prstGeom prst="rect">
            <a:avLst/>
          </a:prstGeom>
        </p:spPr>
      </p:pic>
      <p:sp>
        <p:nvSpPr>
          <p:cNvPr id="9" name="Rectangle 8"/>
          <p:cNvSpPr/>
          <p:nvPr/>
        </p:nvSpPr>
        <p:spPr>
          <a:xfrm>
            <a:off x="4708213" y="1054121"/>
            <a:ext cx="1995675" cy="276999"/>
          </a:xfrm>
          <a:prstGeom prst="rect">
            <a:avLst/>
          </a:prstGeom>
        </p:spPr>
        <p:txBody>
          <a:bodyPr wrap="none">
            <a:spAutoFit/>
          </a:bodyPr>
          <a:lstStyle/>
          <a:p>
            <a:r>
              <a:rPr lang="en-CA" sz="1200" b="1" cap="small" dirty="0"/>
              <a:t>By Debra </a:t>
            </a:r>
            <a:r>
              <a:rPr lang="en-CA" sz="1200" b="1" cap="small" dirty="0" err="1"/>
              <a:t>Cassens</a:t>
            </a:r>
            <a:r>
              <a:rPr lang="en-CA" sz="1200" b="1" cap="small" dirty="0"/>
              <a:t> Weiss</a:t>
            </a:r>
          </a:p>
        </p:txBody>
      </p:sp>
      <p:sp>
        <p:nvSpPr>
          <p:cNvPr id="10" name="Rectangle 9"/>
          <p:cNvSpPr/>
          <p:nvPr/>
        </p:nvSpPr>
        <p:spPr>
          <a:xfrm>
            <a:off x="6508515" y="1054120"/>
            <a:ext cx="1673856" cy="276999"/>
          </a:xfrm>
          <a:prstGeom prst="rect">
            <a:avLst/>
          </a:prstGeom>
        </p:spPr>
        <p:txBody>
          <a:bodyPr wrap="none">
            <a:spAutoFit/>
          </a:bodyPr>
          <a:lstStyle/>
          <a:p>
            <a:r>
              <a:rPr lang="en-CA" sz="1200" b="1" cap="small" dirty="0">
                <a:solidFill>
                  <a:schemeClr val="bg2"/>
                </a:solidFill>
              </a:rPr>
              <a:t>Posted Dec 05, 2016</a:t>
            </a:r>
          </a:p>
        </p:txBody>
      </p:sp>
    </p:spTree>
    <p:extLst>
      <p:ext uri="{BB962C8B-B14F-4D97-AF65-F5344CB8AC3E}">
        <p14:creationId xmlns:p14="http://schemas.microsoft.com/office/powerpoint/2010/main" val="745737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455" y="77823"/>
            <a:ext cx="5569089" cy="171511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6800"/>
            <a:ext cx="9144000" cy="2159514"/>
          </a:xfrm>
          <a:prstGeom prst="rect">
            <a:avLst/>
          </a:prstGeom>
        </p:spPr>
      </p:pic>
    </p:spTree>
    <p:extLst>
      <p:ext uri="{BB962C8B-B14F-4D97-AF65-F5344CB8AC3E}">
        <p14:creationId xmlns:p14="http://schemas.microsoft.com/office/powerpoint/2010/main" val="1353535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605" y="1317812"/>
            <a:ext cx="4366982" cy="4903019"/>
          </a:xfrm>
          <a:prstGeom prst="rect">
            <a:avLst/>
          </a:prstGeom>
        </p:spPr>
      </p:pic>
      <p:sp>
        <p:nvSpPr>
          <p:cNvPr id="4" name="TextBox 3"/>
          <p:cNvSpPr txBox="1"/>
          <p:nvPr/>
        </p:nvSpPr>
        <p:spPr>
          <a:xfrm>
            <a:off x="16083" y="55791"/>
            <a:ext cx="8957588" cy="1015663"/>
          </a:xfrm>
          <a:prstGeom prst="rect">
            <a:avLst/>
          </a:prstGeom>
          <a:noFill/>
        </p:spPr>
        <p:txBody>
          <a:bodyPr wrap="square" rtlCol="0">
            <a:spAutoFit/>
          </a:bodyPr>
          <a:lstStyle/>
          <a:p>
            <a:r>
              <a:rPr lang="en-US" sz="2000" b="1" dirty="0" smtClean="0">
                <a:solidFill>
                  <a:srgbClr val="302FFF"/>
                </a:solidFill>
              </a:rPr>
              <a:t>EXAMPLE – LEGAL DEPT. SHOULD HAVE A CURRENT, FREQUENTLY UPDATED REFERENCE TO DATA BREACH NOTIFICATION REQUIREMENTS</a:t>
            </a:r>
            <a:endParaRPr lang="en-US" sz="2000" b="1" dirty="0">
              <a:solidFill>
                <a:srgbClr val="302FFF"/>
              </a:solidFill>
            </a:endParaRPr>
          </a:p>
        </p:txBody>
      </p:sp>
    </p:spTree>
    <p:extLst>
      <p:ext uri="{BB962C8B-B14F-4D97-AF65-F5344CB8AC3E}">
        <p14:creationId xmlns:p14="http://schemas.microsoft.com/office/powerpoint/2010/main" val="272442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455" y="77823"/>
            <a:ext cx="5569089" cy="1715118"/>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939"/>
          <a:stretch/>
        </p:blipFill>
        <p:spPr>
          <a:xfrm>
            <a:off x="0" y="2519081"/>
            <a:ext cx="9144000" cy="993725"/>
          </a:xfrm>
          <a:prstGeom prst="rect">
            <a:avLst/>
          </a:prstGeom>
        </p:spPr>
      </p:pic>
    </p:spTree>
    <p:extLst>
      <p:ext uri="{BB962C8B-B14F-4D97-AF65-F5344CB8AC3E}">
        <p14:creationId xmlns:p14="http://schemas.microsoft.com/office/powerpoint/2010/main" val="1014727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0"/>
            <a:ext cx="6981940" cy="6858000"/>
          </a:xfrm>
          <a:prstGeom prst="rect">
            <a:avLst/>
          </a:prstGeom>
        </p:spPr>
      </p:pic>
    </p:spTree>
    <p:extLst>
      <p:ext uri="{BB962C8B-B14F-4D97-AF65-F5344CB8AC3E}">
        <p14:creationId xmlns:p14="http://schemas.microsoft.com/office/powerpoint/2010/main" val="705021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ROBO\CEPData\Stroz Friedberg\PPT Template\Eric-20151124\Assets\aerialview_chairsandpeople-(2).jpg"/>
          <p:cNvPicPr>
            <a:picLocks noChangeAspect="1" noChangeArrowheads="1"/>
          </p:cNvPicPr>
          <p:nvPr/>
        </p:nvPicPr>
        <p:blipFill rotWithShape="1">
          <a:blip r:embed="rId3" cstate="email">
            <a:graysc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0" y="857246"/>
            <a:ext cx="9144000" cy="5143504"/>
          </a:xfrm>
          <a:prstGeom prst="rect">
            <a:avLst/>
          </a:prstGeom>
          <a:noFill/>
          <a:extLst>
            <a:ext uri="{909E8E84-426E-40DD-AFC4-6F175D3DCCD1}">
              <a14:hiddenFill xmlns:a14="http://schemas.microsoft.com/office/drawing/2010/main">
                <a:solidFill>
                  <a:srgbClr val="FFFFFF"/>
                </a:solidFill>
              </a14:hiddenFill>
            </a:ext>
          </a:extLst>
        </p:spPr>
      </p:pic>
      <p:sp>
        <p:nvSpPr>
          <p:cNvPr id="9" name="Parallelogram 8"/>
          <p:cNvSpPr/>
          <p:nvPr/>
        </p:nvSpPr>
        <p:spPr>
          <a:xfrm>
            <a:off x="-392430" y="857248"/>
            <a:ext cx="3973830" cy="686113"/>
          </a:xfrm>
          <a:prstGeom prst="parallelogram">
            <a:avLst>
              <a:gd name="adj" fmla="val 555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CA" sz="2200" b="1" dirty="0">
                <a:solidFill>
                  <a:schemeClr val="tx1"/>
                </a:solidFill>
                <a:latin typeface="Arial" panose="020B0604020202020204" pitchFamily="34" charset="0"/>
                <a:cs typeface="Arial" panose="020B0604020202020204" pitchFamily="34" charset="0"/>
              </a:rPr>
              <a:t>Incident Simulation</a:t>
            </a:r>
            <a:endParaRPr lang="en-CA" sz="2200" b="1" dirty="0">
              <a:solidFill>
                <a:schemeClr val="tx1"/>
              </a:solidFill>
              <a:latin typeface="Arial" panose="020B0604020202020204" pitchFamily="34" charset="0"/>
              <a:cs typeface="Arial" panose="020B0604020202020204" pitchFamily="34" charset="0"/>
            </a:endParaRPr>
          </a:p>
        </p:txBody>
      </p:sp>
      <p:sp>
        <p:nvSpPr>
          <p:cNvPr id="16" name="Parallelogram 15"/>
          <p:cNvSpPr/>
          <p:nvPr/>
        </p:nvSpPr>
        <p:spPr>
          <a:xfrm>
            <a:off x="3200400" y="857251"/>
            <a:ext cx="6336030" cy="686113"/>
          </a:xfrm>
          <a:prstGeom prst="parallelogram">
            <a:avLst>
              <a:gd name="adj" fmla="val 55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CA" sz="2200" b="1" dirty="0">
                <a:solidFill>
                  <a:schemeClr val="bg1"/>
                </a:solidFill>
                <a:latin typeface="Arial" panose="020B0604020202020204" pitchFamily="34" charset="0"/>
                <a:cs typeface="Arial" panose="020B0604020202020204" pitchFamily="34" charset="0"/>
              </a:rPr>
              <a:t>DAY 1 – 5 a.m. Eastern </a:t>
            </a:r>
          </a:p>
          <a:p>
            <a:r>
              <a:rPr lang="en-CA" sz="2200" b="1" dirty="0">
                <a:solidFill>
                  <a:schemeClr val="bg1"/>
                </a:solidFill>
                <a:latin typeface="Arial" panose="020B0604020202020204" pitchFamily="34" charset="0"/>
                <a:cs typeface="Arial" panose="020B0604020202020204" pitchFamily="34" charset="0"/>
              </a:rPr>
              <a:t>Saturday May 26, 2018</a:t>
            </a:r>
            <a:endParaRPr lang="en-CA" sz="2200" b="1" dirty="0">
              <a:solidFill>
                <a:schemeClr val="bg1"/>
              </a:solidFill>
              <a:latin typeface="Arial" panose="020B0604020202020204" pitchFamily="34" charset="0"/>
              <a:cs typeface="Arial" panose="020B0604020202020204" pitchFamily="34" charset="0"/>
            </a:endParaRPr>
          </a:p>
        </p:txBody>
      </p:sp>
      <p:grpSp>
        <p:nvGrpSpPr>
          <p:cNvPr id="15" name="email window"/>
          <p:cNvGrpSpPr/>
          <p:nvPr/>
        </p:nvGrpSpPr>
        <p:grpSpPr>
          <a:xfrm>
            <a:off x="1082040" y="1752600"/>
            <a:ext cx="6739164" cy="3968208"/>
            <a:chOff x="685800" y="895350"/>
            <a:chExt cx="6739164" cy="3968208"/>
          </a:xfrm>
        </p:grpSpPr>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85800" y="895350"/>
              <a:ext cx="6739164" cy="3968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8220" y="1681520"/>
              <a:ext cx="5817144" cy="2923877"/>
            </a:xfrm>
            <a:prstGeom prst="rect">
              <a:avLst/>
            </a:prstGeom>
            <a:noFill/>
          </p:spPr>
          <p:txBody>
            <a:bodyPr wrap="square" rtlCol="0">
              <a:spAutoFit/>
            </a:bodyPr>
            <a:lstStyle/>
            <a:p>
              <a:pPr>
                <a:spcAft>
                  <a:spcPts val="1200"/>
                </a:spcAft>
                <a:buClr>
                  <a:schemeClr val="bg2"/>
                </a:buClr>
              </a:pPr>
              <a:r>
                <a:rPr lang="en-CA" dirty="0">
                  <a:solidFill>
                    <a:schemeClr val="tx1">
                      <a:lumMod val="75000"/>
                      <a:lumOff val="25000"/>
                    </a:schemeClr>
                  </a:solidFill>
                  <a:latin typeface="Arial" panose="020B0604020202020204" pitchFamily="34" charset="0"/>
                  <a:cs typeface="Arial" panose="020B0604020202020204" pitchFamily="34" charset="0"/>
                </a:rPr>
                <a:t>Mr. </a:t>
              </a:r>
              <a:r>
                <a:rPr lang="en-CA" dirty="0">
                  <a:solidFill>
                    <a:schemeClr val="tx1">
                      <a:lumMod val="75000"/>
                      <a:lumOff val="25000"/>
                    </a:schemeClr>
                  </a:solidFill>
                  <a:latin typeface="Arial" panose="020B0604020202020204" pitchFamily="34" charset="0"/>
                  <a:cs typeface="Arial" panose="020B0604020202020204" pitchFamily="34" charset="0"/>
                </a:rPr>
                <a:t>Smith,</a:t>
              </a:r>
            </a:p>
            <a:p>
              <a:pPr>
                <a:spcAft>
                  <a:spcPts val="1200"/>
                </a:spcAft>
                <a:buClr>
                  <a:schemeClr val="bg2"/>
                </a:buClr>
              </a:pPr>
              <a:r>
                <a:rPr lang="en-CA" dirty="0">
                  <a:solidFill>
                    <a:schemeClr val="tx1">
                      <a:lumMod val="75000"/>
                      <a:lumOff val="25000"/>
                    </a:schemeClr>
                  </a:solidFill>
                  <a:latin typeface="Arial" panose="020B0604020202020204" pitchFamily="34" charset="0"/>
                  <a:cs typeface="Arial" panose="020B0604020202020204" pitchFamily="34" charset="0"/>
                </a:rPr>
                <a:t>We </a:t>
              </a:r>
              <a:r>
                <a:rPr lang="en-CA" dirty="0">
                  <a:solidFill>
                    <a:schemeClr val="tx1">
                      <a:lumMod val="75000"/>
                      <a:lumOff val="25000"/>
                    </a:schemeClr>
                  </a:solidFill>
                  <a:latin typeface="Arial" panose="020B0604020202020204" pitchFamily="34" charset="0"/>
                  <a:cs typeface="Arial" panose="020B0604020202020204" pitchFamily="34" charset="0"/>
                </a:rPr>
                <a:t>have found a vulnerability in your network that can put your employees at risk. We do not want to cause any harm but would like to get credit for our research. This is the kind of vulnerability that is not found by Penetration Testers, so you will be wasting your time if you try to find it out on your own. We can tell you all about it and recommend the fix if you transfer $500,000 via Bitcoin (see attached). We look forward for a smooth exchange. We are expecting a response within two days. </a:t>
              </a:r>
              <a:endParaRPr lang="en-CA" dirty="0">
                <a:solidFill>
                  <a:schemeClr val="tx1">
                    <a:lumMod val="75000"/>
                    <a:lumOff val="25000"/>
                  </a:schemeClr>
                </a:solidFill>
                <a:latin typeface="Arial" panose="020B0604020202020204" pitchFamily="34" charset="0"/>
                <a:cs typeface="Arial" panose="020B0604020202020204" pitchFamily="34" charset="0"/>
              </a:endParaRPr>
            </a:p>
            <a:p>
              <a:pPr>
                <a:spcAft>
                  <a:spcPts val="1200"/>
                </a:spcAft>
                <a:buClr>
                  <a:schemeClr val="bg2"/>
                </a:buClr>
              </a:pPr>
              <a:r>
                <a:rPr lang="en-CA" dirty="0">
                  <a:solidFill>
                    <a:schemeClr val="tx1">
                      <a:lumMod val="75000"/>
                      <a:lumOff val="25000"/>
                    </a:schemeClr>
                  </a:solidFill>
                  <a:latin typeface="Arial" panose="020B0604020202020204" pitchFamily="34" charset="0"/>
                  <a:cs typeface="Arial" panose="020B0604020202020204" pitchFamily="34" charset="0"/>
                </a:rPr>
                <a:t>Thanks, </a:t>
              </a:r>
            </a:p>
            <a:p>
              <a:pPr>
                <a:spcAft>
                  <a:spcPts val="1200"/>
                </a:spcAft>
                <a:buClr>
                  <a:schemeClr val="bg2"/>
                </a:buClr>
              </a:pPr>
              <a:r>
                <a:rPr lang="en-CA" dirty="0">
                  <a:solidFill>
                    <a:schemeClr val="tx1">
                      <a:lumMod val="75000"/>
                      <a:lumOff val="25000"/>
                    </a:schemeClr>
                  </a:solidFill>
                  <a:latin typeface="Arial" panose="020B0604020202020204" pitchFamily="34" charset="0"/>
                  <a:cs typeface="Arial" panose="020B0604020202020204" pitchFamily="34" charset="0"/>
                </a:rPr>
                <a:t>J</a:t>
              </a:r>
              <a:r>
                <a:rPr lang="en-CA" dirty="0">
                  <a:solidFill>
                    <a:schemeClr val="tx1">
                      <a:lumMod val="75000"/>
                      <a:lumOff val="25000"/>
                    </a:schemeClr>
                  </a:solidFill>
                  <a:latin typeface="Arial" panose="020B0604020202020204" pitchFamily="34" charset="0"/>
                  <a:cs typeface="Arial" panose="020B0604020202020204" pitchFamily="34" charset="0"/>
                </a:rPr>
                <a:t>. Vladimir</a:t>
              </a:r>
            </a:p>
          </p:txBody>
        </p:sp>
      </p:grpSp>
      <p:pic>
        <p:nvPicPr>
          <p:cNvPr id="23" name="cursor" descr="\\DROBO\CEPData\Stroz Friedberg\PPT Template\Erin-20160212\Assets\Curso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4220" y="3808730"/>
            <a:ext cx="420370" cy="420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robo\CEPData\Stroz Friedberg\PPT Template\Erin-20160212\Assets\Outlook_EmailNotification.png"/>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096000" y="5119339"/>
            <a:ext cx="2674098" cy="601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83" y="55791"/>
            <a:ext cx="8871078" cy="523220"/>
          </a:xfrm>
          <a:prstGeom prst="rect">
            <a:avLst/>
          </a:prstGeom>
          <a:noFill/>
        </p:spPr>
        <p:txBody>
          <a:bodyPr wrap="square" rtlCol="0">
            <a:spAutoFit/>
          </a:bodyPr>
          <a:lstStyle/>
          <a:p>
            <a:r>
              <a:rPr lang="en-US" sz="2800" b="1" dirty="0" smtClean="0">
                <a:solidFill>
                  <a:srgbClr val="302FFF"/>
                </a:solidFill>
              </a:rPr>
              <a:t>WHAT IS THE APPROPRIATE </a:t>
            </a:r>
            <a:r>
              <a:rPr lang="en-US" sz="2800" b="1" smtClean="0">
                <a:solidFill>
                  <a:srgbClr val="302FFF"/>
                </a:solidFill>
              </a:rPr>
              <a:t>SEVERITY LEVEL?</a:t>
            </a:r>
            <a:endParaRPr lang="en-US" sz="2800" b="1" dirty="0">
              <a:solidFill>
                <a:srgbClr val="302FFF"/>
              </a:solidFill>
            </a:endParaRPr>
          </a:p>
        </p:txBody>
      </p:sp>
    </p:spTree>
    <p:extLst>
      <p:ext uri="{BB962C8B-B14F-4D97-AF65-F5344CB8AC3E}">
        <p14:creationId xmlns:p14="http://schemas.microsoft.com/office/powerpoint/2010/main" val="174230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200" fill="hold"/>
                                        <p:tgtEl>
                                          <p:spTgt spid="1027"/>
                                        </p:tgtEl>
                                        <p:attrNameLst>
                                          <p:attrName>ppt_x</p:attrName>
                                        </p:attrNameLst>
                                      </p:cBhvr>
                                      <p:tavLst>
                                        <p:tav tm="0">
                                          <p:val>
                                            <p:strVal val="#ppt_x"/>
                                          </p:val>
                                        </p:tav>
                                        <p:tav tm="100000">
                                          <p:val>
                                            <p:strVal val="#ppt_x"/>
                                          </p:val>
                                        </p:tav>
                                      </p:tavLst>
                                    </p:anim>
                                    <p:anim calcmode="lin" valueType="num">
                                      <p:cBhvr additive="base">
                                        <p:cTn id="8" dur="2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hidden"/>
                                      </p:to>
                                    </p:set>
                                  </p:childTnLst>
                                </p:cTn>
                              </p:par>
                            </p:childTnLst>
                          </p:cTn>
                        </p:par>
                        <p:par>
                          <p:cTn id="13" fill="hold">
                            <p:stCondLst>
                              <p:cond delay="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 fill="hold"/>
                                        <p:tgtEl>
                                          <p:spTgt spid="15"/>
                                        </p:tgtEl>
                                        <p:attrNameLst>
                                          <p:attrName>ppt_w</p:attrName>
                                        </p:attrNameLst>
                                      </p:cBhvr>
                                      <p:tavLst>
                                        <p:tav tm="0">
                                          <p:val>
                                            <p:fltVal val="0"/>
                                          </p:val>
                                        </p:tav>
                                        <p:tav tm="100000">
                                          <p:val>
                                            <p:strVal val="#ppt_w"/>
                                          </p:val>
                                        </p:tav>
                                      </p:tavLst>
                                    </p:anim>
                                    <p:anim calcmode="lin" valueType="num">
                                      <p:cBhvr>
                                        <p:cTn id="17" dur="100" fill="hold"/>
                                        <p:tgtEl>
                                          <p:spTgt spid="15"/>
                                        </p:tgtEl>
                                        <p:attrNameLst>
                                          <p:attrName>ppt_h</p:attrName>
                                        </p:attrNameLst>
                                      </p:cBhvr>
                                      <p:tavLst>
                                        <p:tav tm="0">
                                          <p:val>
                                            <p:fltVal val="0"/>
                                          </p:val>
                                        </p:tav>
                                        <p:tav tm="100000">
                                          <p:val>
                                            <p:strVal val="#ppt_h"/>
                                          </p:val>
                                        </p:tav>
                                      </p:tavLst>
                                    </p:anim>
                                    <p:animEffect transition="in" filter="fade">
                                      <p:cBhvr>
                                        <p:cTn id="18" dur="1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42" presetClass="path" presetSubtype="0" decel="50000" fill="hold" nodeType="withEffect">
                                  <p:stCondLst>
                                    <p:cond delay="0"/>
                                  </p:stCondLst>
                                  <p:childTnLst>
                                    <p:animMotion origin="layout" path="M 1.66667E-6 -1.11111E-6 L 0.46146 -0.39259 " pathEditMode="relative" rAng="0" ptsTypes="AA">
                                      <p:cBhvr>
                                        <p:cTn id="24" dur="1000" fill="hold"/>
                                        <p:tgtEl>
                                          <p:spTgt spid="23"/>
                                        </p:tgtEl>
                                        <p:attrNameLst>
                                          <p:attrName>ppt_x</p:attrName>
                                          <p:attrName>ppt_y</p:attrName>
                                        </p:attrNameLst>
                                      </p:cBhvr>
                                      <p:rCtr x="23073" y="-19630"/>
                                    </p:animMotion>
                                  </p:childTnLst>
                                </p:cTn>
                              </p:par>
                            </p:childTnLst>
                          </p:cTn>
                        </p:par>
                        <p:par>
                          <p:cTn id="25" fill="hold">
                            <p:stCondLst>
                              <p:cond delay="1000"/>
                            </p:stCondLst>
                            <p:childTnLst>
                              <p:par>
                                <p:cTn id="26" presetID="1" presetClass="exit" presetSubtype="0" fill="hold" nodeType="afterEffect">
                                  <p:stCondLst>
                                    <p:cond delay="500"/>
                                  </p:stCondLst>
                                  <p:childTnLst>
                                    <p:set>
                                      <p:cBhvr>
                                        <p:cTn id="27"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170"/>
            <a:ext cx="9144000" cy="422387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5709"/>
          <a:stretch/>
        </p:blipFill>
        <p:spPr>
          <a:xfrm>
            <a:off x="1787455" y="0"/>
            <a:ext cx="5569089" cy="1102659"/>
          </a:xfrm>
          <a:prstGeom prst="rect">
            <a:avLst/>
          </a:prstGeom>
        </p:spPr>
      </p:pic>
    </p:spTree>
    <p:extLst>
      <p:ext uri="{BB962C8B-B14F-4D97-AF65-F5344CB8AC3E}">
        <p14:creationId xmlns:p14="http://schemas.microsoft.com/office/powerpoint/2010/main" val="407460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455" y="77823"/>
            <a:ext cx="5569089" cy="171511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9900"/>
            <a:ext cx="9144000" cy="832402"/>
          </a:xfrm>
          <a:prstGeom prst="rect">
            <a:avLst/>
          </a:prstGeom>
        </p:spPr>
      </p:pic>
    </p:spTree>
    <p:extLst>
      <p:ext uri="{BB962C8B-B14F-4D97-AF65-F5344CB8AC3E}">
        <p14:creationId xmlns:p14="http://schemas.microsoft.com/office/powerpoint/2010/main" val="579262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7" y="0"/>
            <a:ext cx="8521700" cy="40259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23" y="5147982"/>
            <a:ext cx="8623300" cy="1295400"/>
          </a:xfrm>
          <a:prstGeom prst="rect">
            <a:avLst/>
          </a:prstGeom>
        </p:spPr>
      </p:pic>
    </p:spTree>
    <p:extLst>
      <p:ext uri="{BB962C8B-B14F-4D97-AF65-F5344CB8AC3E}">
        <p14:creationId xmlns:p14="http://schemas.microsoft.com/office/powerpoint/2010/main" val="1561750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REFERENCE MATERIALS - AVAILABLE ON GTC SITE</a:t>
            </a:r>
            <a:r>
              <a:rPr lang="en-US" dirty="0" smtClean="0">
                <a:solidFill>
                  <a:srgbClr val="0070C0"/>
                </a:solidFill>
              </a:rPr>
              <a:t> </a:t>
            </a:r>
            <a:r>
              <a:rPr lang="en-US" dirty="0" smtClean="0"/>
              <a:t>Harvard Club WIFI Password = </a:t>
            </a:r>
            <a:r>
              <a:rPr lang="en-US" b="1" dirty="0" smtClean="0">
                <a:solidFill>
                  <a:srgbClr val="FF0000"/>
                </a:solidFill>
                <a:latin typeface="Arial" charset="0"/>
                <a:ea typeface="Arial" charset="0"/>
                <a:cs typeface="Arial" charset="0"/>
              </a:rPr>
              <a:t>veritas415</a:t>
            </a:r>
            <a:r>
              <a:rPr lang="en-US" dirty="0" smtClean="0"/>
              <a:t> </a:t>
            </a:r>
            <a:endParaRPr lang="en-US" dirty="0"/>
          </a:p>
        </p:txBody>
      </p:sp>
      <p:sp>
        <p:nvSpPr>
          <p:cNvPr id="3" name="TextBox 2"/>
          <p:cNvSpPr txBox="1"/>
          <p:nvPr/>
        </p:nvSpPr>
        <p:spPr>
          <a:xfrm>
            <a:off x="457200" y="1076119"/>
            <a:ext cx="7900827" cy="646331"/>
          </a:xfrm>
          <a:prstGeom prst="rect">
            <a:avLst/>
          </a:prstGeom>
          <a:noFill/>
        </p:spPr>
        <p:txBody>
          <a:bodyPr wrap="square" rtlCol="0">
            <a:spAutoFit/>
          </a:bodyPr>
          <a:lstStyle/>
          <a:p>
            <a:r>
              <a:rPr lang="en-US" sz="1800" u="sng" dirty="0"/>
              <a:t>http://</a:t>
            </a:r>
            <a:r>
              <a:rPr lang="en-US" sz="1800" u="sng" dirty="0" err="1"/>
              <a:t>gtclawgroup.com</a:t>
            </a:r>
            <a:r>
              <a:rPr lang="en-US" sz="1800" u="sng" dirty="0"/>
              <a:t>/2017/01/data-breach-simulation-training-materials</a:t>
            </a:r>
            <a:endParaRPr lang="en-US" sz="1800" dirty="0"/>
          </a:p>
          <a:p>
            <a:r>
              <a:rPr lang="en-US" sz="1800" dirty="0" smtClean="0"/>
              <a:t> </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54" y="1487733"/>
            <a:ext cx="8686800" cy="4483510"/>
          </a:xfrm>
          <a:prstGeom prst="rect">
            <a:avLst/>
          </a:prstGeom>
        </p:spPr>
      </p:pic>
      <p:sp>
        <p:nvSpPr>
          <p:cNvPr id="4" name="TextBox 3"/>
          <p:cNvSpPr txBox="1"/>
          <p:nvPr/>
        </p:nvSpPr>
        <p:spPr>
          <a:xfrm>
            <a:off x="524435" y="5883601"/>
            <a:ext cx="8095129" cy="584775"/>
          </a:xfrm>
          <a:prstGeom prst="rect">
            <a:avLst/>
          </a:prstGeom>
          <a:noFill/>
        </p:spPr>
        <p:txBody>
          <a:bodyPr wrap="square" rtlCol="0">
            <a:spAutoFit/>
          </a:bodyPr>
          <a:lstStyle/>
          <a:p>
            <a:r>
              <a:rPr lang="en-US" b="1" dirty="0" smtClean="0">
                <a:solidFill>
                  <a:srgbClr val="FF0000"/>
                </a:solidFill>
              </a:rPr>
              <a:t>PLUS A WORD VERSION OF THE “BETTER” INCIDENT RESPONSE PLAN – </a:t>
            </a:r>
          </a:p>
          <a:p>
            <a:r>
              <a:rPr lang="en-US" b="1" dirty="0" smtClean="0">
                <a:solidFill>
                  <a:srgbClr val="FF0000"/>
                </a:solidFill>
              </a:rPr>
              <a:t>PASSWORD IS “</a:t>
            </a:r>
            <a:r>
              <a:rPr lang="en-US" sz="1800" b="1" dirty="0" smtClean="0">
                <a:solidFill>
                  <a:srgbClr val="FF0000"/>
                </a:solidFill>
              </a:rPr>
              <a:t>GTC2</a:t>
            </a:r>
            <a:r>
              <a:rPr lang="en-US" b="1" dirty="0" smtClean="0">
                <a:solidFill>
                  <a:srgbClr val="FF0000"/>
                </a:solidFill>
              </a:rPr>
              <a:t>” – WE WILL REMOVE THE PASSWORD AFTER THE EVENT</a:t>
            </a:r>
            <a:endParaRPr lang="en-US" b="1" dirty="0">
              <a:solidFill>
                <a:srgbClr val="FF0000"/>
              </a:solidFill>
            </a:endParaRPr>
          </a:p>
        </p:txBody>
      </p:sp>
    </p:spTree>
    <p:extLst>
      <p:ext uri="{BB962C8B-B14F-4D97-AF65-F5344CB8AC3E}">
        <p14:creationId xmlns:p14="http://schemas.microsoft.com/office/powerpoint/2010/main" val="489706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88" y="184991"/>
            <a:ext cx="8229600" cy="715962"/>
          </a:xfrm>
        </p:spPr>
        <p:txBody>
          <a:bodyPr/>
          <a:lstStyle/>
          <a:p>
            <a:r>
              <a:rPr lang="en-US" sz="3600" b="1" dirty="0" smtClean="0">
                <a:solidFill>
                  <a:srgbClr val="302FFF"/>
                </a:solidFill>
              </a:rPr>
              <a:t>ACTION PLAN</a:t>
            </a:r>
            <a:endParaRPr lang="en-US" sz="3600" b="1" dirty="0">
              <a:solidFill>
                <a:srgbClr val="302FFF"/>
              </a:solidFill>
            </a:endParaRPr>
          </a:p>
        </p:txBody>
      </p:sp>
      <p:sp>
        <p:nvSpPr>
          <p:cNvPr id="3" name="TextBox 2"/>
          <p:cNvSpPr txBox="1"/>
          <p:nvPr/>
        </p:nvSpPr>
        <p:spPr>
          <a:xfrm>
            <a:off x="179294" y="1331259"/>
            <a:ext cx="8740588" cy="4524315"/>
          </a:xfrm>
          <a:prstGeom prst="rect">
            <a:avLst/>
          </a:prstGeom>
          <a:noFill/>
        </p:spPr>
        <p:txBody>
          <a:bodyPr wrap="square" rtlCol="0">
            <a:spAutoFit/>
          </a:bodyPr>
          <a:lstStyle/>
          <a:p>
            <a:pPr marL="342900" indent="-342900">
              <a:buFont typeface="+mj-lt"/>
              <a:buAutoNum type="arabicPeriod"/>
            </a:pPr>
            <a:r>
              <a:rPr lang="en-US" sz="1800" b="1" dirty="0" smtClean="0"/>
              <a:t>SCAVENGER HUNT:  </a:t>
            </a:r>
            <a:r>
              <a:rPr lang="en-US" sz="1800" dirty="0" smtClean="0"/>
              <a:t>See if you can find your organization’s Incident Response Plan easily, and randomly check with another key stakeholder in your organization to see if they can find it easily.  Are there multiple versions?</a:t>
            </a:r>
          </a:p>
          <a:p>
            <a:pPr marL="342900" indent="-342900">
              <a:buFont typeface="+mj-lt"/>
              <a:buAutoNum type="arabicPeriod"/>
            </a:pPr>
            <a:endParaRPr lang="en-US" sz="1800" dirty="0" smtClean="0"/>
          </a:p>
          <a:p>
            <a:pPr marL="342900" indent="-342900">
              <a:buFont typeface="+mj-lt"/>
              <a:buAutoNum type="arabicPeriod"/>
            </a:pPr>
            <a:r>
              <a:rPr lang="en-US" sz="1800" b="1" dirty="0" smtClean="0"/>
              <a:t>CREATE/UPDATE:</a:t>
            </a:r>
            <a:r>
              <a:rPr lang="en-US" sz="1800" dirty="0" smtClean="0"/>
              <a:t>  If you don’t have an Incident Response Plan (or if it has not been updated recently), create/update and schedule periodic checks/updates.</a:t>
            </a:r>
          </a:p>
          <a:p>
            <a:pPr marL="342900" indent="-342900">
              <a:buFont typeface="+mj-lt"/>
              <a:buAutoNum type="arabicPeriod"/>
            </a:pPr>
            <a:endParaRPr lang="en-US" sz="1800" dirty="0" smtClean="0"/>
          </a:p>
          <a:p>
            <a:pPr marL="342900" indent="-342900">
              <a:buFont typeface="+mj-lt"/>
              <a:buAutoNum type="arabicPeriod"/>
            </a:pPr>
            <a:r>
              <a:rPr lang="en-US" sz="1800" b="1" dirty="0" smtClean="0"/>
              <a:t>IT TAKES A VILLAGE</a:t>
            </a:r>
            <a:r>
              <a:rPr lang="en-US" sz="1800" dirty="0" smtClean="0"/>
              <a:t>:  Form a cross-functional Incident Response Team if you do not already have one.  Make sure there is a designated lead, the team meets regularly (e.g., quarterly) and receives regular updates on new threats/issues.</a:t>
            </a:r>
          </a:p>
          <a:p>
            <a:pPr marL="342900" indent="-342900">
              <a:buFont typeface="+mj-lt"/>
              <a:buAutoNum type="arabicPeriod"/>
            </a:pPr>
            <a:endParaRPr lang="en-US" sz="1800" dirty="0" smtClean="0"/>
          </a:p>
          <a:p>
            <a:pPr marL="342900" indent="-342900">
              <a:buFont typeface="+mj-lt"/>
              <a:buAutoNum type="arabicPeriod"/>
            </a:pPr>
            <a:r>
              <a:rPr lang="en-US" sz="1800" b="1" dirty="0" smtClean="0"/>
              <a:t>TRAIN</a:t>
            </a:r>
            <a:r>
              <a:rPr lang="en-US" sz="1800" dirty="0" smtClean="0"/>
              <a:t>:  Plan an initial training (or an updated training).  Consider various types of trainings – including periodic fake spearfishing exercises.  Make sure that Management and Board members are appropriately trained.</a:t>
            </a:r>
          </a:p>
          <a:p>
            <a:pPr marL="342900" indent="-342900">
              <a:buFont typeface="+mj-lt"/>
              <a:buAutoNum type="arabicPeriod"/>
            </a:pPr>
            <a:endParaRPr lang="en-US" sz="1800" dirty="0" smtClean="0"/>
          </a:p>
          <a:p>
            <a:pPr marL="342900" indent="-342900">
              <a:buFont typeface="+mj-lt"/>
              <a:buAutoNum type="arabicPeriod"/>
            </a:pPr>
            <a:r>
              <a:rPr lang="en-US" sz="1800" b="1" dirty="0" smtClean="0"/>
              <a:t>STEP UP YOUR GAME</a:t>
            </a:r>
            <a:r>
              <a:rPr lang="en-US" sz="1800" dirty="0" smtClean="0"/>
              <a:t>:  Seek outside expert advice as needed.</a:t>
            </a:r>
            <a:endParaRPr lang="en-US" sz="1800" dirty="0"/>
          </a:p>
        </p:txBody>
      </p:sp>
    </p:spTree>
    <p:extLst>
      <p:ext uri="{BB962C8B-B14F-4D97-AF65-F5344CB8AC3E}">
        <p14:creationId xmlns:p14="http://schemas.microsoft.com/office/powerpoint/2010/main" val="65949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647" y="977153"/>
            <a:ext cx="8148918" cy="3046988"/>
          </a:xfrm>
          <a:prstGeom prst="rect">
            <a:avLst/>
          </a:prstGeom>
          <a:noFill/>
        </p:spPr>
        <p:txBody>
          <a:bodyPr wrap="square" rtlCol="0">
            <a:spAutoFit/>
          </a:bodyPr>
          <a:lstStyle/>
          <a:p>
            <a:r>
              <a:rPr lang="en-US" sz="3200" b="1" dirty="0" smtClean="0">
                <a:solidFill>
                  <a:srgbClr val="FF0000"/>
                </a:solidFill>
              </a:rPr>
              <a:t>COMPLACENCY AND OVER-CONFIDENCE ARE YOUR ENEMIES</a:t>
            </a:r>
          </a:p>
          <a:p>
            <a:endParaRPr lang="en-US" sz="3200" b="1" dirty="0">
              <a:solidFill>
                <a:srgbClr val="302FFF"/>
              </a:solidFill>
            </a:endParaRPr>
          </a:p>
          <a:p>
            <a:endParaRPr lang="en-US" sz="3200" b="1" dirty="0" smtClean="0">
              <a:solidFill>
                <a:srgbClr val="302FFF"/>
              </a:solidFill>
            </a:endParaRPr>
          </a:p>
          <a:p>
            <a:r>
              <a:rPr lang="en-US" sz="3200" b="1" dirty="0" smtClean="0">
                <a:solidFill>
                  <a:srgbClr val="302FFF"/>
                </a:solidFill>
              </a:rPr>
              <a:t>EVEN TRAINED “EXPERTS” ARE HUMAN AND CAN MAKE MISTAKES</a:t>
            </a:r>
            <a:endParaRPr lang="en-US" sz="3200" b="1" dirty="0">
              <a:solidFill>
                <a:srgbClr val="302FFF"/>
              </a:solidFill>
            </a:endParaRPr>
          </a:p>
        </p:txBody>
      </p:sp>
    </p:spTree>
    <p:extLst>
      <p:ext uri="{BB962C8B-B14F-4D97-AF65-F5344CB8AC3E}">
        <p14:creationId xmlns:p14="http://schemas.microsoft.com/office/powerpoint/2010/main" val="21047644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0"/>
            <a:ext cx="5955901" cy="6858000"/>
          </a:xfrm>
          <a:prstGeom prst="rect">
            <a:avLst/>
          </a:prstGeom>
        </p:spPr>
      </p:pic>
    </p:spTree>
    <p:extLst>
      <p:ext uri="{BB962C8B-B14F-4D97-AF65-F5344CB8AC3E}">
        <p14:creationId xmlns:p14="http://schemas.microsoft.com/office/powerpoint/2010/main" val="1444384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95" y="1357824"/>
            <a:ext cx="8661400" cy="3708400"/>
          </a:xfrm>
          <a:prstGeom prst="rect">
            <a:avLst/>
          </a:prstGeom>
        </p:spPr>
      </p:pic>
    </p:spTree>
    <p:extLst>
      <p:ext uri="{BB962C8B-B14F-4D97-AF65-F5344CB8AC3E}">
        <p14:creationId xmlns:p14="http://schemas.microsoft.com/office/powerpoint/2010/main" val="623129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741" y="636494"/>
            <a:ext cx="8148918" cy="3046988"/>
          </a:xfrm>
          <a:prstGeom prst="rect">
            <a:avLst/>
          </a:prstGeom>
          <a:noFill/>
        </p:spPr>
        <p:txBody>
          <a:bodyPr wrap="square" rtlCol="0">
            <a:spAutoFit/>
          </a:bodyPr>
          <a:lstStyle/>
          <a:p>
            <a:r>
              <a:rPr lang="en-US" sz="3200" b="1" dirty="0" smtClean="0">
                <a:solidFill>
                  <a:srgbClr val="302FFF"/>
                </a:solidFill>
              </a:rPr>
              <a:t>IT IS IMPOSSIBLE TO BE PERFECT AND TO FORSEE ALL POSSIBLE VULNERABILITIES, THREATS AND CHALLENGES </a:t>
            </a:r>
          </a:p>
          <a:p>
            <a:endParaRPr lang="en-US" sz="3200" b="1" dirty="0">
              <a:solidFill>
                <a:srgbClr val="302FFF"/>
              </a:solidFill>
            </a:endParaRPr>
          </a:p>
          <a:p>
            <a:r>
              <a:rPr lang="en-US" sz="3200" b="1" dirty="0" smtClean="0">
                <a:solidFill>
                  <a:srgbClr val="FF0000"/>
                </a:solidFill>
              </a:rPr>
              <a:t>EVERYTHING IS CHANGING - ALWAYS</a:t>
            </a:r>
          </a:p>
        </p:txBody>
      </p:sp>
    </p:spTree>
    <p:extLst>
      <p:ext uri="{BB962C8B-B14F-4D97-AF65-F5344CB8AC3E}">
        <p14:creationId xmlns:p14="http://schemas.microsoft.com/office/powerpoint/2010/main" val="2132564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79853" y="1070125"/>
            <a:ext cx="867940" cy="572337"/>
          </a:xfrm>
          <a:prstGeom prst="rect">
            <a:avLst/>
          </a:prstGeom>
        </p:spPr>
      </p:pic>
      <p:pic>
        <p:nvPicPr>
          <p:cNvPr id="11" name="Picture 10"/>
          <p:cNvPicPr>
            <a:picLocks noChangeAspect="1"/>
          </p:cNvPicPr>
          <p:nvPr/>
        </p:nvPicPr>
        <p:blipFill>
          <a:blip r:embed="rId3"/>
          <a:stretch>
            <a:fillRect/>
          </a:stretch>
        </p:blipFill>
        <p:spPr>
          <a:xfrm>
            <a:off x="3454669" y="1155283"/>
            <a:ext cx="1557758" cy="275671"/>
          </a:xfrm>
          <a:prstGeom prst="rect">
            <a:avLst/>
          </a:prstGeom>
        </p:spPr>
      </p:pic>
      <p:pic>
        <p:nvPicPr>
          <p:cNvPr id="12" name="Picture 11"/>
          <p:cNvPicPr>
            <a:picLocks noChangeAspect="1"/>
          </p:cNvPicPr>
          <p:nvPr/>
        </p:nvPicPr>
        <p:blipFill>
          <a:blip r:embed="rId4"/>
          <a:stretch>
            <a:fillRect/>
          </a:stretch>
        </p:blipFill>
        <p:spPr>
          <a:xfrm>
            <a:off x="5168530" y="1155283"/>
            <a:ext cx="1681853" cy="25227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6250" y="1612995"/>
            <a:ext cx="7185428" cy="4721729"/>
          </a:xfrm>
          <a:prstGeom prst="rect">
            <a:avLst/>
          </a:prstGeom>
          <a:ln>
            <a:solidFill>
              <a:schemeClr val="accent4"/>
            </a:solidFill>
          </a:ln>
        </p:spPr>
      </p:pic>
      <p:pic>
        <p:nvPicPr>
          <p:cNvPr id="13" name="Picture 12"/>
          <p:cNvPicPr>
            <a:picLocks noChangeAspect="1"/>
          </p:cNvPicPr>
          <p:nvPr/>
        </p:nvPicPr>
        <p:blipFill>
          <a:blip r:embed="rId6"/>
          <a:stretch>
            <a:fillRect/>
          </a:stretch>
        </p:blipFill>
        <p:spPr>
          <a:xfrm>
            <a:off x="826548" y="350670"/>
            <a:ext cx="8317452" cy="719455"/>
          </a:xfrm>
          <a:prstGeom prst="rect">
            <a:avLst/>
          </a:prstGeom>
        </p:spPr>
      </p:pic>
    </p:spTree>
    <p:extLst>
      <p:ext uri="{BB962C8B-B14F-4D97-AF65-F5344CB8AC3E}">
        <p14:creationId xmlns:p14="http://schemas.microsoft.com/office/powerpoint/2010/main" val="1695872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459"/>
            <a:ext cx="9144000" cy="7240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7540"/>
            <a:ext cx="9144000" cy="7027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6335"/>
            <a:ext cx="9144000" cy="685800"/>
          </a:xfrm>
          <a:prstGeom prst="rect">
            <a:avLst/>
          </a:prstGeom>
        </p:spPr>
      </p:pic>
    </p:spTree>
    <p:extLst>
      <p:ext uri="{BB962C8B-B14F-4D97-AF65-F5344CB8AC3E}">
        <p14:creationId xmlns:p14="http://schemas.microsoft.com/office/powerpoint/2010/main" val="382621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53570" y="977900"/>
            <a:ext cx="7988300" cy="5207000"/>
          </a:xfrm>
          <a:prstGeom prst="rect">
            <a:avLst/>
          </a:prstGeom>
        </p:spPr>
      </p:pic>
      <p:sp>
        <p:nvSpPr>
          <p:cNvPr id="3" name="TextBox 2"/>
          <p:cNvSpPr txBox="1"/>
          <p:nvPr/>
        </p:nvSpPr>
        <p:spPr>
          <a:xfrm>
            <a:off x="2420470" y="170330"/>
            <a:ext cx="4733365" cy="707886"/>
          </a:xfrm>
          <a:prstGeom prst="rect">
            <a:avLst/>
          </a:prstGeom>
          <a:noFill/>
        </p:spPr>
        <p:txBody>
          <a:bodyPr wrap="square" rtlCol="0">
            <a:spAutoFit/>
          </a:bodyPr>
          <a:lstStyle/>
          <a:p>
            <a:r>
              <a:rPr lang="en-US" sz="4000" b="1" dirty="0" smtClean="0">
                <a:solidFill>
                  <a:srgbClr val="302FFF"/>
                </a:solidFill>
              </a:rPr>
              <a:t>MAY 28, 2018</a:t>
            </a:r>
            <a:endParaRPr lang="en-US" sz="4000" b="1" dirty="0">
              <a:solidFill>
                <a:srgbClr val="302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657" y="5848444"/>
            <a:ext cx="1828801" cy="336456"/>
          </a:xfrm>
          <a:prstGeom prst="rect">
            <a:avLst/>
          </a:prstGeom>
        </p:spPr>
      </p:pic>
    </p:spTree>
    <p:extLst>
      <p:ext uri="{BB962C8B-B14F-4D97-AF65-F5344CB8AC3E}">
        <p14:creationId xmlns:p14="http://schemas.microsoft.com/office/powerpoint/2010/main" val="635591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896878" y="1522581"/>
            <a:ext cx="4380800" cy="2143796"/>
          </a:xfrm>
          <a:prstGeom prst="rect">
            <a:avLst/>
          </a:prstGeom>
        </p:spPr>
      </p:pic>
      <p:pic>
        <p:nvPicPr>
          <p:cNvPr id="6" name="Picture 5"/>
          <p:cNvPicPr>
            <a:picLocks noChangeAspect="1"/>
          </p:cNvPicPr>
          <p:nvPr/>
        </p:nvPicPr>
        <p:blipFill>
          <a:blip r:embed="rId3"/>
          <a:stretch>
            <a:fillRect/>
          </a:stretch>
        </p:blipFill>
        <p:spPr>
          <a:xfrm>
            <a:off x="5894597" y="1522581"/>
            <a:ext cx="1306212" cy="185687"/>
          </a:xfrm>
          <a:prstGeom prst="rect">
            <a:avLst/>
          </a:prstGeom>
        </p:spPr>
      </p:pic>
      <p:pic>
        <p:nvPicPr>
          <p:cNvPr id="8" name="Picture 7"/>
          <p:cNvPicPr>
            <a:picLocks noChangeAspect="1"/>
          </p:cNvPicPr>
          <p:nvPr/>
        </p:nvPicPr>
        <p:blipFill>
          <a:blip r:embed="rId4"/>
          <a:stretch>
            <a:fillRect/>
          </a:stretch>
        </p:blipFill>
        <p:spPr>
          <a:xfrm>
            <a:off x="7091891" y="1522581"/>
            <a:ext cx="934882" cy="138969"/>
          </a:xfrm>
          <a:prstGeom prst="rect">
            <a:avLst/>
          </a:prstGeom>
        </p:spPr>
      </p:pic>
      <p:pic>
        <p:nvPicPr>
          <p:cNvPr id="9" name="Picture 8"/>
          <p:cNvPicPr>
            <a:picLocks noChangeAspect="1"/>
          </p:cNvPicPr>
          <p:nvPr/>
        </p:nvPicPr>
        <p:blipFill>
          <a:blip r:embed="rId5"/>
          <a:stretch>
            <a:fillRect/>
          </a:stretch>
        </p:blipFill>
        <p:spPr>
          <a:xfrm>
            <a:off x="759253" y="203080"/>
            <a:ext cx="7665082" cy="1294651"/>
          </a:xfrm>
          <a:prstGeom prst="rect">
            <a:avLst/>
          </a:prstGeom>
        </p:spPr>
      </p:pic>
      <p:pic>
        <p:nvPicPr>
          <p:cNvPr id="10" name="Picture 9"/>
          <p:cNvPicPr>
            <a:picLocks noChangeAspect="1"/>
          </p:cNvPicPr>
          <p:nvPr/>
        </p:nvPicPr>
        <p:blipFill rotWithShape="1">
          <a:blip r:embed="rId6"/>
          <a:srcRect b="58886"/>
          <a:stretch/>
        </p:blipFill>
        <p:spPr>
          <a:xfrm>
            <a:off x="759253" y="3578738"/>
            <a:ext cx="7574708" cy="79666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0276" y="1362603"/>
            <a:ext cx="494321" cy="305766"/>
          </a:xfrm>
          <a:prstGeom prst="rect">
            <a:avLst/>
          </a:prstGeom>
        </p:spPr>
      </p:pic>
      <p:pic>
        <p:nvPicPr>
          <p:cNvPr id="18" name="Picture 17"/>
          <p:cNvPicPr>
            <a:picLocks noChangeAspect="1"/>
          </p:cNvPicPr>
          <p:nvPr/>
        </p:nvPicPr>
        <p:blipFill rotWithShape="1">
          <a:blip r:embed="rId8"/>
          <a:srcRect t="52419"/>
          <a:stretch/>
        </p:blipFill>
        <p:spPr>
          <a:xfrm>
            <a:off x="801201" y="4444964"/>
            <a:ext cx="7490811" cy="755095"/>
          </a:xfrm>
          <a:prstGeom prst="rect">
            <a:avLst/>
          </a:prstGeom>
        </p:spPr>
      </p:pic>
      <p:pic>
        <p:nvPicPr>
          <p:cNvPr id="19" name="Picture 18"/>
          <p:cNvPicPr>
            <a:picLocks noChangeAspect="1"/>
          </p:cNvPicPr>
          <p:nvPr/>
        </p:nvPicPr>
        <p:blipFill>
          <a:blip r:embed="rId9"/>
          <a:stretch>
            <a:fillRect/>
          </a:stretch>
        </p:blipFill>
        <p:spPr>
          <a:xfrm>
            <a:off x="896878" y="5428363"/>
            <a:ext cx="7299455" cy="795675"/>
          </a:xfrm>
          <a:prstGeom prst="rect">
            <a:avLst/>
          </a:prstGeom>
        </p:spPr>
      </p:pic>
    </p:spTree>
    <p:extLst>
      <p:ext uri="{BB962C8B-B14F-4D97-AF65-F5344CB8AC3E}">
        <p14:creationId xmlns:p14="http://schemas.microsoft.com/office/powerpoint/2010/main" val="1261132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1068"/>
          <a:stretch/>
        </p:blipFill>
        <p:spPr>
          <a:xfrm>
            <a:off x="0" y="0"/>
            <a:ext cx="6024282" cy="53759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76" y="5375919"/>
            <a:ext cx="2721533" cy="953145"/>
          </a:xfrm>
          <a:prstGeom prst="rect">
            <a:avLst/>
          </a:prstGeom>
        </p:spPr>
      </p:pic>
    </p:spTree>
    <p:extLst>
      <p:ext uri="{BB962C8B-B14F-4D97-AF65-F5344CB8AC3E}">
        <p14:creationId xmlns:p14="http://schemas.microsoft.com/office/powerpoint/2010/main" val="1380319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9144000" cy="5864087"/>
          </a:xfrm>
          <a:prstGeom prst="rect">
            <a:avLst/>
          </a:prstGeom>
        </p:spPr>
      </p:pic>
    </p:spTree>
    <p:extLst>
      <p:ext uri="{BB962C8B-B14F-4D97-AF65-F5344CB8AC3E}">
        <p14:creationId xmlns:p14="http://schemas.microsoft.com/office/powerpoint/2010/main" val="809875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18" y="356347"/>
            <a:ext cx="8699500" cy="5702300"/>
          </a:xfrm>
          <a:prstGeom prst="rect">
            <a:avLst/>
          </a:prstGeom>
        </p:spPr>
      </p:pic>
    </p:spTree>
    <p:extLst>
      <p:ext uri="{BB962C8B-B14F-4D97-AF65-F5344CB8AC3E}">
        <p14:creationId xmlns:p14="http://schemas.microsoft.com/office/powerpoint/2010/main" val="19050781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83" y="170329"/>
            <a:ext cx="8148918" cy="2554545"/>
          </a:xfrm>
          <a:prstGeom prst="rect">
            <a:avLst/>
          </a:prstGeom>
          <a:noFill/>
        </p:spPr>
        <p:txBody>
          <a:bodyPr wrap="square" rtlCol="0">
            <a:spAutoFit/>
          </a:bodyPr>
          <a:lstStyle/>
          <a:p>
            <a:r>
              <a:rPr lang="en-US" sz="3200" b="1" dirty="0" smtClean="0">
                <a:solidFill>
                  <a:srgbClr val="302FFF"/>
                </a:solidFill>
              </a:rPr>
              <a:t>DON’T TRY TO BE PERFECT</a:t>
            </a:r>
          </a:p>
          <a:p>
            <a:endParaRPr lang="en-US" sz="3200" b="1" dirty="0">
              <a:solidFill>
                <a:srgbClr val="302FFF"/>
              </a:solidFill>
            </a:endParaRPr>
          </a:p>
          <a:p>
            <a:r>
              <a:rPr lang="en-US" sz="3200" b="1" dirty="0" smtClean="0">
                <a:solidFill>
                  <a:srgbClr val="302FFF"/>
                </a:solidFill>
              </a:rPr>
              <a:t>JUST BE </a:t>
            </a:r>
            <a:r>
              <a:rPr lang="en-US" sz="3200" b="1" i="1" dirty="0" smtClean="0">
                <a:solidFill>
                  <a:srgbClr val="FF0000"/>
                </a:solidFill>
              </a:rPr>
              <a:t>DAMN GOOD</a:t>
            </a:r>
          </a:p>
          <a:p>
            <a:endParaRPr lang="en-US" sz="3200" b="1" dirty="0">
              <a:solidFill>
                <a:srgbClr val="302FFF"/>
              </a:solidFill>
            </a:endParaRPr>
          </a:p>
          <a:p>
            <a:r>
              <a:rPr lang="en-US" sz="3200" b="1" dirty="0" smtClean="0">
                <a:solidFill>
                  <a:srgbClr val="302FFF"/>
                </a:solidFill>
              </a:rPr>
              <a:t>AND KEEP DOING BETTER!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716" y="3410528"/>
            <a:ext cx="4266451" cy="247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364" y="5103130"/>
            <a:ext cx="940547" cy="369075"/>
          </a:xfrm>
          <a:prstGeom prst="rect">
            <a:avLst/>
          </a:prstGeom>
        </p:spPr>
      </p:pic>
    </p:spTree>
    <p:extLst>
      <p:ext uri="{BB962C8B-B14F-4D97-AF65-F5344CB8AC3E}">
        <p14:creationId xmlns:p14="http://schemas.microsoft.com/office/powerpoint/2010/main" val="1131589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85482" y="24942"/>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ヒラギノ角ゴ Pro W3" charset="-128"/>
                <a:cs typeface="ヒラギノ角ゴ Pro W3"/>
              </a:defRPr>
            </a:lvl1pPr>
            <a:lvl2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2pPr>
            <a:lvl3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3pPr>
            <a:lvl4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4pPr>
            <a:lvl5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r>
              <a:rPr lang="en-US" b="1" kern="0" dirty="0" smtClean="0">
                <a:solidFill>
                  <a:srgbClr val="302FFF"/>
                </a:solidFill>
              </a:rPr>
              <a:t>NEXT DATA/PRIVACY CONFERENCE – APRIL 6, 2017</a:t>
            </a:r>
            <a:endParaRPr lang="en-US" b="1" kern="0" dirty="0">
              <a:solidFill>
                <a:srgbClr val="302FFF"/>
              </a:solidFill>
            </a:endParaRPr>
          </a:p>
        </p:txBody>
      </p:sp>
      <p:sp>
        <p:nvSpPr>
          <p:cNvPr id="4" name="TextBox 3"/>
          <p:cNvSpPr txBox="1"/>
          <p:nvPr/>
        </p:nvSpPr>
        <p:spPr>
          <a:xfrm>
            <a:off x="215152" y="863583"/>
            <a:ext cx="8570259" cy="4770537"/>
          </a:xfrm>
          <a:prstGeom prst="rect">
            <a:avLst/>
          </a:prstGeom>
          <a:noFill/>
        </p:spPr>
        <p:txBody>
          <a:bodyPr wrap="square" rtlCol="0">
            <a:spAutoFit/>
          </a:bodyPr>
          <a:lstStyle/>
          <a:p>
            <a:r>
              <a:rPr lang="en-US" sz="1600" b="1" u="sng" dirty="0"/>
              <a:t>European Data Privacy Compliance</a:t>
            </a:r>
            <a:r>
              <a:rPr lang="en-US" sz="1600" dirty="0"/>
              <a:t> – </a:t>
            </a:r>
            <a:r>
              <a:rPr lang="en-US" sz="1600" b="1" dirty="0"/>
              <a:t>Thursday April 6, 2017 8:45am - noon at the downtown Harvard Club (Boston</a:t>
            </a:r>
            <a:r>
              <a:rPr lang="en-US" sz="1600" b="1" dirty="0" smtClean="0"/>
              <a:t>)</a:t>
            </a:r>
            <a:r>
              <a:rPr lang="en-US" sz="1600" dirty="0" smtClean="0"/>
              <a:t>.</a:t>
            </a:r>
          </a:p>
          <a:p>
            <a:r>
              <a:rPr lang="en-US" sz="1600" dirty="0"/>
              <a:t>  </a:t>
            </a:r>
          </a:p>
          <a:p>
            <a:r>
              <a:rPr lang="en-US" sz="1600" b="1" dirty="0"/>
              <a:t>David Bender,</a:t>
            </a:r>
            <a:r>
              <a:rPr lang="en-US" sz="1600" dirty="0"/>
              <a:t> Special Counsel, Data Privacy GTC</a:t>
            </a:r>
          </a:p>
          <a:p>
            <a:endParaRPr lang="en-US" sz="1600" dirty="0" smtClean="0"/>
          </a:p>
          <a:p>
            <a:r>
              <a:rPr lang="en-US" sz="1600" b="1" dirty="0" err="1" smtClean="0"/>
              <a:t>Renard</a:t>
            </a:r>
            <a:r>
              <a:rPr lang="en-US" sz="1600" b="1" dirty="0" smtClean="0"/>
              <a:t> </a:t>
            </a:r>
            <a:r>
              <a:rPr lang="en-US" sz="1600" b="1" dirty="0"/>
              <a:t>Francois,</a:t>
            </a:r>
            <a:r>
              <a:rPr lang="en-US" sz="1600" dirty="0"/>
              <a:t> Global Chief Privacy Officer, General Electric</a:t>
            </a:r>
          </a:p>
          <a:p>
            <a:endParaRPr lang="en-US" sz="1600" dirty="0" smtClean="0"/>
          </a:p>
          <a:p>
            <a:r>
              <a:rPr lang="en-US" sz="1600" b="1" dirty="0" smtClean="0"/>
              <a:t>Katherine </a:t>
            </a:r>
            <a:r>
              <a:rPr lang="en-US" sz="1600" b="1" dirty="0"/>
              <a:t>Fick, </a:t>
            </a:r>
            <a:r>
              <a:rPr lang="en-US" sz="1600" dirty="0"/>
              <a:t>Privacy Counsel, IBM Corp.</a:t>
            </a:r>
          </a:p>
          <a:p>
            <a:endParaRPr lang="en-US" sz="1600" dirty="0" smtClean="0"/>
          </a:p>
          <a:p>
            <a:r>
              <a:rPr lang="en-US" sz="1600" b="1" dirty="0" smtClean="0"/>
              <a:t>Joseph </a:t>
            </a:r>
            <a:r>
              <a:rPr lang="en-US" sz="1600" b="1" dirty="0"/>
              <a:t>Provost,</a:t>
            </a:r>
            <a:r>
              <a:rPr lang="en-US" sz="1600" dirty="0"/>
              <a:t> Threat Modeling and Simulation Architect, IBM X-Force Command Center</a:t>
            </a:r>
          </a:p>
          <a:p>
            <a:endParaRPr lang="en-US" sz="1600" dirty="0" smtClean="0"/>
          </a:p>
          <a:p>
            <a:r>
              <a:rPr lang="en-US" sz="1600" dirty="0" smtClean="0"/>
              <a:t>Additional </a:t>
            </a:r>
            <a:r>
              <a:rPr lang="en-US" sz="1600" dirty="0"/>
              <a:t>speakers to be confirmed.</a:t>
            </a:r>
          </a:p>
          <a:p>
            <a:endParaRPr lang="en-US" sz="1600" dirty="0" smtClean="0"/>
          </a:p>
          <a:p>
            <a:r>
              <a:rPr lang="en-US" sz="1600" dirty="0" smtClean="0"/>
              <a:t>We </a:t>
            </a:r>
            <a:r>
              <a:rPr lang="en-US" sz="1600" dirty="0"/>
              <a:t>will provide practical guidance on the General Data Protection Regulation (“GDPR”) requirements, which will carry the most severe potential penalties we have ever seen in the data privacy area.  Certain penalties could potentially be the greater of €20M or 4% of annual worldwide revenues.  Although GDPR does not kick in until 2018, early compliance preparations are essential due to the scope and nature of the requirements.</a:t>
            </a:r>
          </a:p>
          <a:p>
            <a:endParaRPr lang="en-US" sz="1600" dirty="0"/>
          </a:p>
        </p:txBody>
      </p:sp>
      <p:sp>
        <p:nvSpPr>
          <p:cNvPr id="5" name="TextBox 4"/>
          <p:cNvSpPr txBox="1"/>
          <p:nvPr/>
        </p:nvSpPr>
        <p:spPr>
          <a:xfrm>
            <a:off x="842682" y="5592463"/>
            <a:ext cx="8041341" cy="707886"/>
          </a:xfrm>
          <a:prstGeom prst="rect">
            <a:avLst/>
          </a:prstGeom>
          <a:noFill/>
        </p:spPr>
        <p:txBody>
          <a:bodyPr wrap="square" rtlCol="0">
            <a:spAutoFit/>
          </a:bodyPr>
          <a:lstStyle/>
          <a:p>
            <a:r>
              <a:rPr lang="en-US" sz="2000" b="1" dirty="0" smtClean="0">
                <a:solidFill>
                  <a:srgbClr val="FF0000"/>
                </a:solidFill>
              </a:rPr>
              <a:t>EMAIL </a:t>
            </a:r>
            <a:r>
              <a:rPr lang="en-US" sz="2000" b="1" dirty="0" smtClean="0">
                <a:solidFill>
                  <a:srgbClr val="FF0000"/>
                </a:solidFill>
                <a:hlinkClick r:id="rId2"/>
              </a:rPr>
              <a:t>GTC@GTCLAWGROUP.COM</a:t>
            </a:r>
            <a:r>
              <a:rPr lang="en-US" sz="2000" b="1" dirty="0" smtClean="0">
                <a:solidFill>
                  <a:srgbClr val="FF0000"/>
                </a:solidFill>
              </a:rPr>
              <a:t> TO SIGN UP OR CONTACT SAYOKO BLODGETT-FORD </a:t>
            </a:r>
            <a:r>
              <a:rPr lang="en-US" sz="2000" b="1" dirty="0" smtClean="0">
                <a:solidFill>
                  <a:srgbClr val="FF0000"/>
                </a:solidFill>
                <a:hlinkClick r:id="rId3"/>
              </a:rPr>
              <a:t>(sayoko@gtclawgroup.com)</a:t>
            </a:r>
            <a:r>
              <a:rPr lang="en-US" sz="2000" b="1" dirty="0" smtClean="0">
                <a:solidFill>
                  <a:srgbClr val="FF0000"/>
                </a:solidFill>
              </a:rPr>
              <a:t> </a:t>
            </a:r>
            <a:endParaRPr lang="en-US" sz="2000" b="1" dirty="0">
              <a:solidFill>
                <a:srgbClr val="FF0000"/>
              </a:solidFill>
            </a:endParaRPr>
          </a:p>
        </p:txBody>
      </p:sp>
    </p:spTree>
    <p:extLst>
      <p:ext uri="{BB962C8B-B14F-4D97-AF65-F5344CB8AC3E}">
        <p14:creationId xmlns:p14="http://schemas.microsoft.com/office/powerpoint/2010/main" val="825607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567" y="1229942"/>
            <a:ext cx="4857398" cy="4834000"/>
          </a:xfrm>
          <a:prstGeom prst="rect">
            <a:avLst/>
          </a:prstGeom>
        </p:spPr>
      </p:pic>
      <p:sp>
        <p:nvSpPr>
          <p:cNvPr id="42" name="Rectangle 41"/>
          <p:cNvSpPr/>
          <p:nvPr/>
        </p:nvSpPr>
        <p:spPr>
          <a:xfrm>
            <a:off x="5653368" y="1917174"/>
            <a:ext cx="2720788" cy="2806409"/>
          </a:xfrm>
          <a:prstGeom prst="rect">
            <a:avLst/>
          </a:prstGeom>
          <a:effectLst>
            <a:outerShdw blurRad="50800" dist="38100" dir="8100000" algn="tr" rotWithShape="0">
              <a:schemeClr val="bg1">
                <a:alpha val="40000"/>
              </a:schemeClr>
            </a:outerShdw>
          </a:effectLst>
        </p:spPr>
        <p:txBody>
          <a:bodyPr wrap="square">
            <a:spAutoFit/>
          </a:bodyPr>
          <a:lstStyle/>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Assess key threats and </a:t>
            </a:r>
            <a:r>
              <a:rPr lang="en-US" sz="1147" dirty="0">
                <a:solidFill>
                  <a:srgbClr val="F7952B"/>
                </a:solidFill>
                <a:latin typeface="Gotham-Book"/>
                <a:ea typeface="Calibri"/>
                <a:cs typeface="Gotham-Book"/>
              </a:rPr>
              <a:t>vulnerabilities</a:t>
            </a:r>
            <a:endParaRPr lang="en-US" sz="1147" dirty="0">
              <a:solidFill>
                <a:srgbClr val="F7952B"/>
              </a:solidFill>
              <a:latin typeface="Gotham-Book"/>
              <a:ea typeface="Calibri"/>
              <a:cs typeface="Gotham-Book"/>
            </a:endParaRPr>
          </a:p>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Protect critical </a:t>
            </a:r>
            <a:r>
              <a:rPr lang="en-US" sz="1147" dirty="0">
                <a:solidFill>
                  <a:srgbClr val="F7952B"/>
                </a:solidFill>
                <a:latin typeface="Gotham-Book"/>
                <a:ea typeface="Calibri"/>
                <a:cs typeface="Gotham-Book"/>
              </a:rPr>
              <a:t>assets</a:t>
            </a:r>
            <a:endParaRPr lang="en-US" sz="1059" dirty="0">
              <a:solidFill>
                <a:srgbClr val="F7952B"/>
              </a:solidFill>
              <a:latin typeface="Gotham-Book"/>
              <a:ea typeface="Calibri"/>
              <a:cs typeface="Gotham-Book"/>
            </a:endParaRPr>
          </a:p>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Manage a breach </a:t>
            </a:r>
            <a:r>
              <a:rPr lang="en-US" sz="1147" dirty="0">
                <a:solidFill>
                  <a:srgbClr val="F7952B"/>
                </a:solidFill>
                <a:latin typeface="Gotham-Book"/>
                <a:ea typeface="Calibri"/>
                <a:cs typeface="Gotham-Book"/>
              </a:rPr>
              <a:t>effectively</a:t>
            </a:r>
            <a:endParaRPr lang="en-US" sz="529" dirty="0">
              <a:solidFill>
                <a:srgbClr val="F7952B"/>
              </a:solidFill>
              <a:latin typeface="Gotham-Book"/>
              <a:ea typeface="Calibri"/>
              <a:cs typeface="Gotham-Book"/>
            </a:endParaRPr>
          </a:p>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Restore operations </a:t>
            </a:r>
            <a:r>
              <a:rPr lang="en-US" sz="1147" dirty="0">
                <a:solidFill>
                  <a:srgbClr val="F7952B"/>
                </a:solidFill>
                <a:latin typeface="Gotham-Book"/>
                <a:ea typeface="Calibri"/>
                <a:cs typeface="Gotham-Book"/>
              </a:rPr>
              <a:t>rapidly</a:t>
            </a:r>
          </a:p>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Limit </a:t>
            </a:r>
            <a:r>
              <a:rPr lang="en-US" sz="1147" dirty="0">
                <a:solidFill>
                  <a:srgbClr val="F7952B"/>
                </a:solidFill>
                <a:latin typeface="Gotham-Book"/>
                <a:ea typeface="Calibri"/>
                <a:cs typeface="Gotham-Book"/>
              </a:rPr>
              <a:t>economic </a:t>
            </a:r>
            <a:r>
              <a:rPr lang="en-US" sz="1147" dirty="0">
                <a:solidFill>
                  <a:srgbClr val="F7952B"/>
                </a:solidFill>
                <a:latin typeface="Gotham-Book"/>
                <a:ea typeface="Calibri"/>
                <a:cs typeface="Gotham-Book"/>
              </a:rPr>
              <a:t>damage</a:t>
            </a:r>
          </a:p>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Drive </a:t>
            </a:r>
            <a:r>
              <a:rPr lang="en-US" sz="1147" dirty="0">
                <a:solidFill>
                  <a:srgbClr val="F7952B"/>
                </a:solidFill>
                <a:latin typeface="Gotham-Book"/>
                <a:ea typeface="Calibri"/>
                <a:cs typeface="Gotham-Book"/>
              </a:rPr>
              <a:t>continuous improvement</a:t>
            </a:r>
          </a:p>
          <a:p>
            <a:pPr marL="302575" indent="-302575">
              <a:lnSpc>
                <a:spcPct val="120000"/>
              </a:lnSpc>
              <a:spcBef>
                <a:spcPts val="0"/>
              </a:spcBef>
              <a:spcAft>
                <a:spcPts val="1588"/>
              </a:spcAft>
              <a:buFont typeface="Calibri"/>
              <a:buChar char="+"/>
            </a:pPr>
            <a:r>
              <a:rPr lang="en-US" sz="1147" dirty="0">
                <a:solidFill>
                  <a:srgbClr val="F7952B"/>
                </a:solidFill>
                <a:latin typeface="Gotham-Book"/>
                <a:ea typeface="Calibri"/>
                <a:cs typeface="Gotham-Book"/>
              </a:rPr>
              <a:t>Comply with regulatory requirements</a:t>
            </a:r>
          </a:p>
        </p:txBody>
      </p:sp>
      <p:sp>
        <p:nvSpPr>
          <p:cNvPr id="360" name="CServices" hidden="1"/>
          <p:cNvSpPr txBox="1"/>
          <p:nvPr/>
        </p:nvSpPr>
        <p:spPr>
          <a:xfrm>
            <a:off x="617813" y="1338362"/>
            <a:ext cx="4761011" cy="4758231"/>
          </a:xfrm>
          <a:prstGeom prst="rect">
            <a:avLst/>
          </a:prstGeom>
          <a:noFill/>
        </p:spPr>
        <p:txBody>
          <a:bodyPr wrap="square" rtlCol="0">
            <a:prstTxWarp prst="textArchUp">
              <a:avLst>
                <a:gd name="adj" fmla="val 13016334"/>
              </a:avLst>
            </a:prstTxWarp>
            <a:spAutoFit/>
          </a:bodyPr>
          <a:lstStyle/>
          <a:p>
            <a:r>
              <a:rPr lang="en-US" sz="1588" b="1" dirty="0">
                <a:solidFill>
                  <a:schemeClr val="tx1">
                    <a:lumMod val="85000"/>
                    <a:lumOff val="15000"/>
                  </a:schemeClr>
                </a:solidFill>
                <a:latin typeface="Gotham-Book"/>
                <a:cs typeface="Gotham-Book"/>
              </a:rPr>
              <a:t>CYBER RESILIENCE CONSULTING SERVICES</a:t>
            </a:r>
          </a:p>
        </p:txBody>
      </p:sp>
      <p:sp>
        <p:nvSpPr>
          <p:cNvPr id="9" name="Title 8"/>
          <p:cNvSpPr>
            <a:spLocks noGrp="1"/>
          </p:cNvSpPr>
          <p:nvPr>
            <p:ph type="title"/>
          </p:nvPr>
        </p:nvSpPr>
        <p:spPr>
          <a:xfrm>
            <a:off x="385482" y="550819"/>
            <a:ext cx="7571075" cy="526539"/>
          </a:xfrm>
        </p:spPr>
        <p:txBody>
          <a:bodyPr/>
          <a:lstStyle/>
          <a:p>
            <a:r>
              <a:rPr lang="en-US" dirty="0" smtClean="0"/>
              <a:t>STROZ FRIEDBERG CYBER RESILIENCE OFFERING </a:t>
            </a:r>
            <a:endParaRPr lang="en-US" dirty="0"/>
          </a:p>
        </p:txBody>
      </p:sp>
      <p:cxnSp>
        <p:nvCxnSpPr>
          <p:cNvPr id="41" name="Straight Connector 40"/>
          <p:cNvCxnSpPr/>
          <p:nvPr/>
        </p:nvCxnSpPr>
        <p:spPr>
          <a:xfrm flipH="1">
            <a:off x="6021213" y="2507002"/>
            <a:ext cx="2344302" cy="0"/>
          </a:xfrm>
          <a:prstGeom prst="line">
            <a:avLst/>
          </a:prstGeom>
          <a:ln w="6350" cmpd="sng">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6028555" y="2933153"/>
            <a:ext cx="2327382" cy="0"/>
          </a:xfrm>
          <a:prstGeom prst="line">
            <a:avLst/>
          </a:prstGeom>
          <a:ln w="6350" cmpd="sng">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6024201" y="3349007"/>
            <a:ext cx="2350893" cy="0"/>
          </a:xfrm>
          <a:prstGeom prst="line">
            <a:avLst/>
          </a:prstGeom>
          <a:ln w="6350" cmpd="sng">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6052935" y="3754057"/>
            <a:ext cx="2350892" cy="0"/>
          </a:xfrm>
          <a:prstGeom prst="line">
            <a:avLst/>
          </a:prstGeom>
          <a:ln w="6350" cmpd="sng">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6043738" y="4166295"/>
            <a:ext cx="2350892" cy="0"/>
          </a:xfrm>
          <a:prstGeom prst="line">
            <a:avLst/>
          </a:prstGeom>
          <a:ln w="6350" cmpd="sng">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6072471" y="4558999"/>
            <a:ext cx="2350892" cy="0"/>
          </a:xfrm>
          <a:prstGeom prst="line">
            <a:avLst/>
          </a:prstGeom>
          <a:ln w="6350" cmpd="sng">
            <a:solidFill>
              <a:schemeClr val="tx2"/>
            </a:solidFill>
            <a:prstDash val="dot"/>
          </a:ln>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bwMode="auto">
          <a:xfrm>
            <a:off x="385482" y="24942"/>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ヒラギノ角ゴ Pro W3" charset="-128"/>
                <a:cs typeface="ヒラギノ角ゴ Pro W3"/>
              </a:defRPr>
            </a:lvl1pPr>
            <a:lvl2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2pPr>
            <a:lvl3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3pPr>
            <a:lvl4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4pPr>
            <a:lvl5pPr algn="l" rtl="0" eaLnBrk="0" fontAlgn="base" hangingPunct="0">
              <a:spcBef>
                <a:spcPct val="0"/>
              </a:spcBef>
              <a:spcAft>
                <a:spcPct val="0"/>
              </a:spcAft>
              <a:defRPr sz="2400">
                <a:solidFill>
                  <a:schemeClr val="tx2"/>
                </a:solidFill>
                <a:latin typeface="Arial" charset="0"/>
                <a:ea typeface="ヒラギノ角ゴ Pro W3" charset="-128"/>
                <a:cs typeface="ヒラギノ角ゴ Pro W3"/>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r>
              <a:rPr lang="en-US" b="1" kern="0" dirty="0" smtClean="0">
                <a:solidFill>
                  <a:srgbClr val="302FFF"/>
                </a:solidFill>
              </a:rPr>
              <a:t>THANK YOU TO STROZ - </a:t>
            </a:r>
          </a:p>
          <a:p>
            <a:endParaRPr lang="en-US" b="1" kern="0" dirty="0">
              <a:solidFill>
                <a:srgbClr val="302FFF"/>
              </a:solidFill>
            </a:endParaRPr>
          </a:p>
        </p:txBody>
      </p:sp>
    </p:spTree>
    <p:extLst>
      <p:ext uri="{BB962C8B-B14F-4D97-AF65-F5344CB8AC3E}">
        <p14:creationId xmlns:p14="http://schemas.microsoft.com/office/powerpoint/2010/main" val="360811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82" y="24942"/>
            <a:ext cx="8229600" cy="715962"/>
          </a:xfrm>
        </p:spPr>
        <p:txBody>
          <a:bodyPr/>
          <a:lstStyle/>
          <a:p>
            <a:r>
              <a:rPr lang="en-US" b="1" dirty="0" smtClean="0">
                <a:solidFill>
                  <a:srgbClr val="302FFF"/>
                </a:solidFill>
              </a:rPr>
              <a:t>THANK YOU TO PANELISTS &amp; TEAM LEADERS</a:t>
            </a:r>
            <a:endParaRPr lang="en-US" b="1" dirty="0">
              <a:solidFill>
                <a:srgbClr val="302FFF"/>
              </a:solidFill>
            </a:endParaRPr>
          </a:p>
        </p:txBody>
      </p:sp>
      <p:grpSp>
        <p:nvGrpSpPr>
          <p:cNvPr id="21" name="Group 20"/>
          <p:cNvGrpSpPr/>
          <p:nvPr/>
        </p:nvGrpSpPr>
        <p:grpSpPr>
          <a:xfrm>
            <a:off x="248772" y="3591828"/>
            <a:ext cx="8655422" cy="1582622"/>
            <a:chOff x="105134" y="1664416"/>
            <a:chExt cx="8655422" cy="1582622"/>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7354" t="1" r="13018" b="20805"/>
            <a:stretch/>
          </p:blipFill>
          <p:spPr>
            <a:xfrm>
              <a:off x="105134" y="2291829"/>
              <a:ext cx="1071059" cy="953960"/>
            </a:xfrm>
            <a:prstGeom prst="rect">
              <a:avLst/>
            </a:prstGeom>
          </p:spPr>
        </p:pic>
        <p:sp>
          <p:nvSpPr>
            <p:cNvPr id="8" name="TextBox 7"/>
            <p:cNvSpPr txBox="1"/>
            <p:nvPr/>
          </p:nvSpPr>
          <p:spPr>
            <a:xfrm>
              <a:off x="105134" y="1787703"/>
              <a:ext cx="1089465" cy="461665"/>
            </a:xfrm>
            <a:prstGeom prst="rect">
              <a:avLst/>
            </a:prstGeom>
            <a:noFill/>
          </p:spPr>
          <p:txBody>
            <a:bodyPr wrap="none" rtlCol="0">
              <a:spAutoFit/>
            </a:bodyPr>
            <a:lstStyle/>
            <a:p>
              <a:r>
                <a:rPr lang="en-US" sz="1200" dirty="0" smtClean="0"/>
                <a:t>TEAM 1</a:t>
              </a:r>
            </a:p>
            <a:p>
              <a:r>
                <a:rPr lang="en-US" sz="1200" dirty="0" smtClean="0"/>
                <a:t>Tom </a:t>
              </a:r>
              <a:r>
                <a:rPr lang="en-US" sz="1200" dirty="0" err="1" smtClean="0"/>
                <a:t>Hemnes</a:t>
              </a:r>
              <a:endParaRPr lang="en-US" sz="1200" dirty="0" smtClean="0"/>
            </a:p>
          </p:txBody>
        </p:sp>
        <p:sp>
          <p:nvSpPr>
            <p:cNvPr id="9" name="TextBox 8"/>
            <p:cNvSpPr txBox="1"/>
            <p:nvPr/>
          </p:nvSpPr>
          <p:spPr>
            <a:xfrm>
              <a:off x="1406858" y="1757558"/>
              <a:ext cx="798617" cy="461665"/>
            </a:xfrm>
            <a:prstGeom prst="rect">
              <a:avLst/>
            </a:prstGeom>
            <a:noFill/>
          </p:spPr>
          <p:txBody>
            <a:bodyPr wrap="none" rtlCol="0">
              <a:spAutoFit/>
            </a:bodyPr>
            <a:lstStyle/>
            <a:p>
              <a:r>
                <a:rPr lang="en-US" sz="1200" dirty="0" smtClean="0"/>
                <a:t>TEAM 2</a:t>
              </a:r>
            </a:p>
            <a:p>
              <a:r>
                <a:rPr lang="en-US" sz="1200" dirty="0" smtClean="0"/>
                <a:t>Rick Olin</a:t>
              </a:r>
            </a:p>
          </p:txBody>
        </p:sp>
        <p:sp>
          <p:nvSpPr>
            <p:cNvPr id="10" name="TextBox 9"/>
            <p:cNvSpPr txBox="1"/>
            <p:nvPr/>
          </p:nvSpPr>
          <p:spPr>
            <a:xfrm>
              <a:off x="2474109" y="1757558"/>
              <a:ext cx="865943" cy="461665"/>
            </a:xfrm>
            <a:prstGeom prst="rect">
              <a:avLst/>
            </a:prstGeom>
            <a:noFill/>
          </p:spPr>
          <p:txBody>
            <a:bodyPr wrap="none" rtlCol="0">
              <a:spAutoFit/>
            </a:bodyPr>
            <a:lstStyle/>
            <a:p>
              <a:r>
                <a:rPr lang="en-US" sz="1200" dirty="0" smtClean="0"/>
                <a:t>TEAM 3</a:t>
              </a:r>
            </a:p>
            <a:p>
              <a:r>
                <a:rPr lang="en-US" sz="1200" dirty="0" smtClean="0"/>
                <a:t>Paul Jean</a:t>
              </a:r>
            </a:p>
          </p:txBody>
        </p:sp>
        <p:sp>
          <p:nvSpPr>
            <p:cNvPr id="11" name="TextBox 10"/>
            <p:cNvSpPr txBox="1"/>
            <p:nvPr/>
          </p:nvSpPr>
          <p:spPr>
            <a:xfrm>
              <a:off x="3558498" y="1695371"/>
              <a:ext cx="1385316" cy="646331"/>
            </a:xfrm>
            <a:prstGeom prst="rect">
              <a:avLst/>
            </a:prstGeom>
            <a:noFill/>
          </p:spPr>
          <p:txBody>
            <a:bodyPr wrap="none" rtlCol="0">
              <a:spAutoFit/>
            </a:bodyPr>
            <a:lstStyle/>
            <a:p>
              <a:r>
                <a:rPr lang="en-US" sz="1200" dirty="0" smtClean="0"/>
                <a:t>TEAM 4</a:t>
              </a:r>
            </a:p>
            <a:p>
              <a:r>
                <a:rPr lang="en-US" sz="1200" dirty="0" smtClean="0"/>
                <a:t>David Bender</a:t>
              </a:r>
            </a:p>
            <a:p>
              <a:r>
                <a:rPr lang="en-US" sz="1200" dirty="0" err="1" smtClean="0"/>
                <a:t>Mirjam</a:t>
              </a:r>
              <a:r>
                <a:rPr lang="en-US" sz="1200" dirty="0" smtClean="0"/>
                <a:t> </a:t>
              </a:r>
              <a:r>
                <a:rPr lang="en-US" sz="1200" dirty="0" err="1" smtClean="0"/>
                <a:t>Supponen</a:t>
              </a:r>
              <a:endParaRPr lang="en-US" sz="1200" dirty="0" smtClean="0"/>
            </a:p>
          </p:txBody>
        </p:sp>
        <p:sp>
          <p:nvSpPr>
            <p:cNvPr id="12" name="TextBox 11"/>
            <p:cNvSpPr txBox="1"/>
            <p:nvPr/>
          </p:nvSpPr>
          <p:spPr>
            <a:xfrm>
              <a:off x="5508442" y="1664416"/>
              <a:ext cx="2126351" cy="646331"/>
            </a:xfrm>
            <a:prstGeom prst="rect">
              <a:avLst/>
            </a:prstGeom>
            <a:noFill/>
          </p:spPr>
          <p:txBody>
            <a:bodyPr wrap="none" rtlCol="0">
              <a:spAutoFit/>
            </a:bodyPr>
            <a:lstStyle/>
            <a:p>
              <a:r>
                <a:rPr lang="en-US" sz="1200" dirty="0" smtClean="0"/>
                <a:t>TEAM 5</a:t>
              </a:r>
            </a:p>
            <a:p>
              <a:r>
                <a:rPr lang="en-US" sz="1200" dirty="0" smtClean="0"/>
                <a:t>Jennifer </a:t>
              </a:r>
              <a:r>
                <a:rPr lang="en-US" sz="1200" dirty="0" err="1" smtClean="0"/>
                <a:t>Lavalley</a:t>
              </a:r>
              <a:endParaRPr lang="en-US" sz="1200" dirty="0" smtClean="0"/>
            </a:p>
            <a:p>
              <a:r>
                <a:rPr lang="en-US" sz="1200" dirty="0" smtClean="0"/>
                <a:t>Eric </a:t>
              </a:r>
              <a:r>
                <a:rPr lang="en-US" sz="1200" dirty="0" err="1" smtClean="0"/>
                <a:t>Ratcliffe</a:t>
              </a:r>
              <a:r>
                <a:rPr lang="en-US" sz="1200" dirty="0" smtClean="0"/>
                <a:t> (360Advanced)</a:t>
              </a:r>
            </a:p>
          </p:txBody>
        </p:sp>
        <p:sp>
          <p:nvSpPr>
            <p:cNvPr id="13" name="TextBox 12"/>
            <p:cNvSpPr txBox="1"/>
            <p:nvPr/>
          </p:nvSpPr>
          <p:spPr>
            <a:xfrm>
              <a:off x="7782536" y="1712754"/>
              <a:ext cx="968534" cy="461664"/>
            </a:xfrm>
            <a:prstGeom prst="rect">
              <a:avLst/>
            </a:prstGeom>
            <a:noFill/>
          </p:spPr>
          <p:txBody>
            <a:bodyPr wrap="none" rtlCol="0">
              <a:spAutoFit/>
            </a:bodyPr>
            <a:lstStyle/>
            <a:p>
              <a:r>
                <a:rPr lang="en-US" sz="1200" dirty="0" smtClean="0"/>
                <a:t>TEAM 6</a:t>
              </a:r>
            </a:p>
            <a:p>
              <a:r>
                <a:rPr lang="en-US" sz="1200" dirty="0" smtClean="0"/>
                <a:t>Laila </a:t>
              </a:r>
              <a:r>
                <a:rPr lang="en-US" sz="1200" dirty="0" err="1" smtClean="0"/>
                <a:t>Paszti</a:t>
              </a:r>
              <a:endParaRPr lang="en-US" sz="1200" dirty="0" smtClean="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5508" r="25449" b="18272"/>
            <a:stretch/>
          </p:blipFill>
          <p:spPr>
            <a:xfrm>
              <a:off x="1289557" y="2291976"/>
              <a:ext cx="1037721" cy="95506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7005" r="26293" b="16466"/>
            <a:stretch/>
          </p:blipFill>
          <p:spPr>
            <a:xfrm>
              <a:off x="2483754" y="2319753"/>
              <a:ext cx="920414" cy="9105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0567" r="19815" b="20595"/>
            <a:stretch/>
          </p:blipFill>
          <p:spPr>
            <a:xfrm>
              <a:off x="3574872" y="2331208"/>
              <a:ext cx="764145" cy="90408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3684" y="2413205"/>
              <a:ext cx="914959" cy="765343"/>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7141" y="2351112"/>
              <a:ext cx="941102" cy="864277"/>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6768" y="2309471"/>
              <a:ext cx="903788" cy="893003"/>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5506" y="2343913"/>
              <a:ext cx="821559" cy="849791"/>
            </a:xfrm>
            <a:prstGeom prst="rect">
              <a:avLst/>
            </a:prstGeom>
          </p:spPr>
        </p:pic>
      </p:grpSp>
      <p:sp>
        <p:nvSpPr>
          <p:cNvPr id="4" name="Rectangle 3"/>
          <p:cNvSpPr/>
          <p:nvPr/>
        </p:nvSpPr>
        <p:spPr>
          <a:xfrm>
            <a:off x="248772" y="950561"/>
            <a:ext cx="8878402" cy="2308324"/>
          </a:xfrm>
          <a:prstGeom prst="rect">
            <a:avLst/>
          </a:prstGeom>
        </p:spPr>
        <p:txBody>
          <a:bodyPr wrap="square">
            <a:spAutoFit/>
          </a:bodyPr>
          <a:lstStyle/>
          <a:p>
            <a:r>
              <a:rPr lang="en-US" sz="1600" b="1" dirty="0"/>
              <a:t>Rocco </a:t>
            </a:r>
            <a:r>
              <a:rPr lang="en-US" sz="1600" b="1" dirty="0" err="1"/>
              <a:t>Grillo</a:t>
            </a:r>
            <a:r>
              <a:rPr lang="en-US" sz="1600" dirty="0"/>
              <a:t>, </a:t>
            </a:r>
            <a:r>
              <a:rPr lang="en-US" sz="1600" i="1" dirty="0"/>
              <a:t>Executive Managing Director/Cyber Resilience Leader, </a:t>
            </a:r>
            <a:r>
              <a:rPr lang="en-US" sz="1600" i="1" dirty="0" err="1"/>
              <a:t>Stroz</a:t>
            </a:r>
            <a:r>
              <a:rPr lang="en-US" sz="1600" i="1" dirty="0"/>
              <a:t> Friedberg/Aon</a:t>
            </a:r>
            <a:r>
              <a:rPr lang="en-US" sz="1600" dirty="0"/>
              <a:t>. </a:t>
            </a:r>
            <a:endParaRPr lang="en-US" sz="1600" dirty="0" smtClean="0"/>
          </a:p>
          <a:p>
            <a:endParaRPr lang="en-US" sz="1600" dirty="0"/>
          </a:p>
          <a:p>
            <a:r>
              <a:rPr lang="en-US" sz="1600" b="1" dirty="0"/>
              <a:t>Peter </a:t>
            </a:r>
            <a:r>
              <a:rPr lang="en-US" sz="1600" b="1" dirty="0" err="1"/>
              <a:t>Lefkowitz</a:t>
            </a:r>
            <a:r>
              <a:rPr lang="en-US" sz="1600" dirty="0"/>
              <a:t>,</a:t>
            </a:r>
            <a:r>
              <a:rPr lang="en-US" sz="1600" b="1" dirty="0"/>
              <a:t> </a:t>
            </a:r>
            <a:r>
              <a:rPr lang="en-US" sz="1600" i="1" dirty="0"/>
              <a:t>Chief Privacy Officer and</a:t>
            </a:r>
            <a:r>
              <a:rPr lang="en-US" sz="1600" b="1" i="1" dirty="0"/>
              <a:t> </a:t>
            </a:r>
            <a:r>
              <a:rPr lang="en-US" sz="1600" i="1" dirty="0"/>
              <a:t>Senior Data Rights Management Counsel, GE Digital</a:t>
            </a:r>
            <a:r>
              <a:rPr lang="en-US" sz="1600" dirty="0"/>
              <a:t>.  </a:t>
            </a:r>
            <a:endParaRPr lang="en-US" sz="1600" dirty="0" smtClean="0"/>
          </a:p>
          <a:p>
            <a:endParaRPr lang="en-US" sz="1600" dirty="0"/>
          </a:p>
          <a:p>
            <a:r>
              <a:rPr lang="en-US" sz="1600" b="1" dirty="0"/>
              <a:t>Patrick Ford</a:t>
            </a:r>
            <a:r>
              <a:rPr lang="en-US" sz="1600" dirty="0"/>
              <a:t>, </a:t>
            </a:r>
            <a:r>
              <a:rPr lang="en-US" sz="1600" i="1" dirty="0"/>
              <a:t>Chief Information Security Officer, Americas Region, Schneider Electric</a:t>
            </a:r>
            <a:r>
              <a:rPr lang="en-US" sz="1600" dirty="0"/>
              <a:t>.  </a:t>
            </a:r>
            <a:endParaRPr lang="en-US" sz="1600" dirty="0" smtClean="0"/>
          </a:p>
          <a:p>
            <a:endParaRPr lang="en-US" sz="1600" dirty="0"/>
          </a:p>
          <a:p>
            <a:r>
              <a:rPr lang="en-US" sz="1600" u="sng" dirty="0" smtClean="0"/>
              <a:t>AND SURPRISE GUEST</a:t>
            </a:r>
            <a:r>
              <a:rPr lang="en-US" sz="1600" dirty="0" smtClean="0"/>
              <a:t>: </a:t>
            </a:r>
            <a:r>
              <a:rPr lang="en-US" sz="1600" b="1" i="1" dirty="0" smtClean="0"/>
              <a:t>Fred </a:t>
            </a:r>
            <a:r>
              <a:rPr lang="en-US" sz="1600" b="1" i="1" dirty="0"/>
              <a:t>Mitchell </a:t>
            </a:r>
            <a:r>
              <a:rPr lang="en-US" sz="1600" b="1" i="1" dirty="0" smtClean="0"/>
              <a:t>III, </a:t>
            </a:r>
            <a:r>
              <a:rPr lang="en-US" sz="1600" i="1" dirty="0" smtClean="0"/>
              <a:t>Assistant </a:t>
            </a:r>
            <a:r>
              <a:rPr lang="en-US" sz="1600" i="1" dirty="0"/>
              <a:t>to Special Agent in </a:t>
            </a:r>
            <a:r>
              <a:rPr lang="en-US" sz="1600" i="1" dirty="0" smtClean="0"/>
              <a:t>Charge,</a:t>
            </a:r>
            <a:r>
              <a:rPr lang="en-US" sz="1600" i="1" dirty="0"/>
              <a:t/>
            </a:r>
            <a:br>
              <a:rPr lang="en-US" sz="1600" i="1" dirty="0"/>
            </a:br>
            <a:r>
              <a:rPr lang="en-US" sz="1600" i="1" dirty="0"/>
              <a:t>U.S. Secret </a:t>
            </a:r>
            <a:r>
              <a:rPr lang="en-US" sz="1600" i="1" dirty="0" smtClean="0"/>
              <a:t>Service, Boston </a:t>
            </a:r>
            <a:r>
              <a:rPr lang="en-US" sz="1600" i="1" dirty="0"/>
              <a:t>Field Office</a:t>
            </a:r>
          </a:p>
        </p:txBody>
      </p:sp>
    </p:spTree>
    <p:extLst>
      <p:ext uri="{BB962C8B-B14F-4D97-AF65-F5344CB8AC3E}">
        <p14:creationId xmlns:p14="http://schemas.microsoft.com/office/powerpoint/2010/main" val="1809872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39" y="44825"/>
            <a:ext cx="8229600" cy="715962"/>
          </a:xfrm>
        </p:spPr>
        <p:txBody>
          <a:bodyPr/>
          <a:lstStyle/>
          <a:p>
            <a:r>
              <a:rPr lang="en-US" sz="4000" b="1" dirty="0" smtClean="0">
                <a:solidFill>
                  <a:srgbClr val="302FFF"/>
                </a:solidFill>
              </a:rPr>
              <a:t>EVALUATIONS &amp; CLE</a:t>
            </a:r>
            <a:endParaRPr lang="en-US" sz="4000" b="1" dirty="0">
              <a:solidFill>
                <a:srgbClr val="302FFF"/>
              </a:solidFill>
            </a:endParaRPr>
          </a:p>
        </p:txBody>
      </p:sp>
      <p:sp>
        <p:nvSpPr>
          <p:cNvPr id="3" name="TextBox 2"/>
          <p:cNvSpPr txBox="1"/>
          <p:nvPr/>
        </p:nvSpPr>
        <p:spPr>
          <a:xfrm>
            <a:off x="179292" y="1264024"/>
            <a:ext cx="9072283" cy="5016758"/>
          </a:xfrm>
          <a:prstGeom prst="rect">
            <a:avLst/>
          </a:prstGeom>
          <a:noFill/>
        </p:spPr>
        <p:txBody>
          <a:bodyPr wrap="square" rtlCol="0">
            <a:spAutoFit/>
          </a:bodyPr>
          <a:lstStyle/>
          <a:p>
            <a:r>
              <a:rPr lang="en-US" sz="3200" dirty="0" smtClean="0"/>
              <a:t>Must sign out if you want CLE credit.</a:t>
            </a:r>
          </a:p>
          <a:p>
            <a:endParaRPr lang="en-US" sz="3200" dirty="0" smtClean="0"/>
          </a:p>
          <a:p>
            <a:r>
              <a:rPr lang="en-US" sz="3200" dirty="0" smtClean="0"/>
              <a:t>Evaluations are the </a:t>
            </a:r>
            <a:r>
              <a:rPr lang="en-US" sz="3200" b="1" dirty="0" smtClean="0">
                <a:solidFill>
                  <a:srgbClr val="00B050"/>
                </a:solidFill>
              </a:rPr>
              <a:t>GREEN</a:t>
            </a:r>
            <a:r>
              <a:rPr lang="en-US" sz="3200" dirty="0" smtClean="0"/>
              <a:t> cards (2 sided) – </a:t>
            </a:r>
          </a:p>
          <a:p>
            <a:endParaRPr lang="en-US" sz="3200" dirty="0"/>
          </a:p>
          <a:p>
            <a:r>
              <a:rPr lang="en-US" sz="3200" dirty="0" smtClean="0"/>
              <a:t>Please </a:t>
            </a:r>
            <a:r>
              <a:rPr lang="en-US" sz="3200" dirty="0"/>
              <a:t>also </a:t>
            </a:r>
            <a:r>
              <a:rPr lang="en-US" sz="3200" dirty="0" smtClean="0"/>
              <a:t>write in or email </a:t>
            </a:r>
            <a:r>
              <a:rPr lang="en-US" sz="3200" dirty="0"/>
              <a:t>us suggestions for future events, including names of potential </a:t>
            </a:r>
            <a:r>
              <a:rPr lang="en-US" sz="3200" dirty="0" smtClean="0"/>
              <a:t>speakers (and if you would be willing to be a speaker), </a:t>
            </a:r>
            <a:r>
              <a:rPr lang="en-US" sz="3200" dirty="0"/>
              <a:t>additional preferred venues outside of downtown Boston, and topics of special interest.</a:t>
            </a:r>
          </a:p>
          <a:p>
            <a:endParaRPr lang="en-US" sz="3200" dirty="0"/>
          </a:p>
        </p:txBody>
      </p:sp>
    </p:spTree>
    <p:extLst>
      <p:ext uri="{BB962C8B-B14F-4D97-AF65-F5344CB8AC3E}">
        <p14:creationId xmlns:p14="http://schemas.microsoft.com/office/powerpoint/2010/main" val="21105738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702" y="3225799"/>
            <a:ext cx="2649984" cy="1413933"/>
          </a:xfrm>
          <a:prstGeom prst="rect">
            <a:avLst/>
          </a:prstGeom>
        </p:spPr>
      </p:pic>
      <p:sp>
        <p:nvSpPr>
          <p:cNvPr id="16" name="TextBox 15"/>
          <p:cNvSpPr txBox="1"/>
          <p:nvPr/>
        </p:nvSpPr>
        <p:spPr>
          <a:xfrm>
            <a:off x="8492068" y="6451600"/>
            <a:ext cx="584200" cy="307777"/>
          </a:xfrm>
          <a:prstGeom prst="rect">
            <a:avLst/>
          </a:prstGeom>
          <a:solidFill>
            <a:schemeClr val="bg1"/>
          </a:solidFill>
        </p:spPr>
        <p:txBody>
          <a:bodyPr wrap="square" rtlCol="0">
            <a:spAutoFit/>
          </a:bodyPr>
          <a:lstStyle/>
          <a:p>
            <a:r>
              <a:rPr lang="en-US" dirty="0"/>
              <a:t> </a:t>
            </a:r>
            <a:r>
              <a:rPr lang="en-US" dirty="0" smtClean="0"/>
              <a:t>     </a:t>
            </a:r>
            <a:endParaRPr lang="en-US" dirty="0"/>
          </a:p>
        </p:txBody>
      </p:sp>
      <p:sp>
        <p:nvSpPr>
          <p:cNvPr id="3" name="TextBox 2"/>
          <p:cNvSpPr txBox="1"/>
          <p:nvPr/>
        </p:nvSpPr>
        <p:spPr>
          <a:xfrm>
            <a:off x="3081865" y="2175932"/>
            <a:ext cx="2861735" cy="646331"/>
          </a:xfrm>
          <a:prstGeom prst="rect">
            <a:avLst/>
          </a:prstGeom>
          <a:noFill/>
        </p:spPr>
        <p:txBody>
          <a:bodyPr wrap="square" rtlCol="0">
            <a:spAutoFit/>
          </a:bodyPr>
          <a:lstStyle/>
          <a:p>
            <a:pPr algn="ctr"/>
            <a:r>
              <a:rPr lang="en-US" sz="3600" b="1" dirty="0" smtClean="0"/>
              <a:t>Thank You</a:t>
            </a:r>
            <a:endParaRPr lang="en-US" sz="3600" b="1" dirty="0"/>
          </a:p>
        </p:txBody>
      </p:sp>
    </p:spTree>
    <p:extLst>
      <p:ext uri="{BB962C8B-B14F-4D97-AF65-F5344CB8AC3E}">
        <p14:creationId xmlns:p14="http://schemas.microsoft.com/office/powerpoint/2010/main" val="2024919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45176"/>
            <a:ext cx="9144000" cy="3228379"/>
          </a:xfrm>
          <a:prstGeom prst="rect">
            <a:avLst/>
          </a:prstGeom>
        </p:spPr>
      </p:pic>
      <p:pic>
        <p:nvPicPr>
          <p:cNvPr id="5" name="Picture 4" descr="blac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498" y="314692"/>
            <a:ext cx="2979505" cy="1589753"/>
          </a:xfrm>
          <a:prstGeom prst="rect">
            <a:avLst/>
          </a:prstGeom>
        </p:spPr>
      </p:pic>
      <p:sp>
        <p:nvSpPr>
          <p:cNvPr id="6" name="TextBox 5"/>
          <p:cNvSpPr txBox="1"/>
          <p:nvPr/>
        </p:nvSpPr>
        <p:spPr>
          <a:xfrm>
            <a:off x="3694877" y="632514"/>
            <a:ext cx="5144293" cy="954107"/>
          </a:xfrm>
          <a:prstGeom prst="rect">
            <a:avLst/>
          </a:prstGeom>
          <a:noFill/>
        </p:spPr>
        <p:txBody>
          <a:bodyPr wrap="none" rtlCol="0">
            <a:spAutoFit/>
          </a:bodyPr>
          <a:lstStyle/>
          <a:p>
            <a:pPr algn="ctr"/>
            <a:r>
              <a:rPr lang="en-US" sz="2800" b="1" dirty="0" smtClean="0">
                <a:solidFill>
                  <a:srgbClr val="0070C0"/>
                </a:solidFill>
              </a:rPr>
              <a:t>DATA PRIVACY &amp; SECURITY </a:t>
            </a:r>
          </a:p>
          <a:p>
            <a:pPr algn="ctr"/>
            <a:r>
              <a:rPr lang="en-US" sz="2800" b="1" dirty="0" smtClean="0">
                <a:solidFill>
                  <a:srgbClr val="0070C0"/>
                </a:solidFill>
              </a:rPr>
              <a:t>TEAM</a:t>
            </a:r>
            <a:endParaRPr lang="en-US" sz="2800" b="1" dirty="0">
              <a:solidFill>
                <a:srgbClr val="0070C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771" y="5437810"/>
            <a:ext cx="1181146" cy="988003"/>
          </a:xfrm>
          <a:prstGeom prst="rect">
            <a:avLst/>
          </a:prstGeom>
        </p:spPr>
      </p:pic>
      <p:sp>
        <p:nvSpPr>
          <p:cNvPr id="2" name="Rectangle 1"/>
          <p:cNvSpPr/>
          <p:nvPr/>
        </p:nvSpPr>
        <p:spPr>
          <a:xfrm>
            <a:off x="5100917" y="5801006"/>
            <a:ext cx="1290738" cy="261610"/>
          </a:xfrm>
          <a:prstGeom prst="rect">
            <a:avLst/>
          </a:prstGeom>
        </p:spPr>
        <p:txBody>
          <a:bodyPr wrap="none">
            <a:spAutoFit/>
          </a:bodyPr>
          <a:lstStyle/>
          <a:p>
            <a:r>
              <a:rPr lang="en-US" sz="1050" smtClean="0">
                <a:solidFill>
                  <a:schemeClr val="accent5">
                    <a:lumMod val="75000"/>
                  </a:schemeClr>
                </a:solidFill>
              </a:rPr>
              <a:t>Mirjam</a:t>
            </a:r>
            <a:r>
              <a:rPr lang="en-US" sz="1050" dirty="0" smtClean="0">
                <a:solidFill>
                  <a:schemeClr val="accent5">
                    <a:lumMod val="75000"/>
                  </a:schemeClr>
                </a:solidFill>
              </a:rPr>
              <a:t> </a:t>
            </a:r>
            <a:r>
              <a:rPr lang="en-US" sz="1050" dirty="0" err="1">
                <a:solidFill>
                  <a:schemeClr val="accent5">
                    <a:lumMod val="75000"/>
                  </a:schemeClr>
                </a:solidFill>
              </a:rPr>
              <a:t>Supponen</a:t>
            </a:r>
            <a:endParaRPr lang="en-US" sz="1050" dirty="0">
              <a:solidFill>
                <a:schemeClr val="accent5">
                  <a:lumMod val="75000"/>
                </a:schemeClr>
              </a:solidFill>
            </a:endParaRPr>
          </a:p>
        </p:txBody>
      </p:sp>
    </p:spTree>
    <p:extLst>
      <p:ext uri="{BB962C8B-B14F-4D97-AF65-F5344CB8AC3E}">
        <p14:creationId xmlns:p14="http://schemas.microsoft.com/office/powerpoint/2010/main" val="1391600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159"/>
            <a:ext cx="9144000" cy="2802881"/>
          </a:xfrm>
          <a:prstGeom prst="rect">
            <a:avLst/>
          </a:prstGeom>
        </p:spPr>
      </p:pic>
    </p:spTree>
    <p:extLst>
      <p:ext uri="{BB962C8B-B14F-4D97-AF65-F5344CB8AC3E}">
        <p14:creationId xmlns:p14="http://schemas.microsoft.com/office/powerpoint/2010/main" val="832476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0"/>
            <a:ext cx="9144000" cy="1774209"/>
          </a:xfrm>
          <a:prstGeom prst="rect">
            <a:avLst/>
          </a:prstGeom>
        </p:spPr>
      </p:pic>
    </p:spTree>
    <p:extLst>
      <p:ext uri="{BB962C8B-B14F-4D97-AF65-F5344CB8AC3E}">
        <p14:creationId xmlns:p14="http://schemas.microsoft.com/office/powerpoint/2010/main" val="575550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1320800"/>
            <a:ext cx="6299200" cy="4216400"/>
          </a:xfrm>
          <a:prstGeom prst="rect">
            <a:avLst/>
          </a:prstGeom>
        </p:spPr>
      </p:pic>
    </p:spTree>
    <p:extLst>
      <p:ext uri="{BB962C8B-B14F-4D97-AF65-F5344CB8AC3E}">
        <p14:creationId xmlns:p14="http://schemas.microsoft.com/office/powerpoint/2010/main" val="1669517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06737"/>
          </a:xfrm>
          <a:prstGeom prst="rect">
            <a:avLst/>
          </a:prstGeom>
        </p:spPr>
      </p:pic>
    </p:spTree>
    <p:extLst>
      <p:ext uri="{BB962C8B-B14F-4D97-AF65-F5344CB8AC3E}">
        <p14:creationId xmlns:p14="http://schemas.microsoft.com/office/powerpoint/2010/main" val="1471601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0"/>
            <a:ext cx="8694240" cy="6858000"/>
          </a:xfrm>
          <a:prstGeom prst="rect">
            <a:avLst/>
          </a:prstGeom>
        </p:spPr>
      </p:pic>
    </p:spTree>
    <p:extLst>
      <p:ext uri="{BB962C8B-B14F-4D97-AF65-F5344CB8AC3E}">
        <p14:creationId xmlns:p14="http://schemas.microsoft.com/office/powerpoint/2010/main" val="1213293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Design">
  <a:themeElements>
    <a:clrScheme name="Title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45490</TotalTime>
  <Words>1003</Words>
  <Application>Microsoft Macintosh PowerPoint</Application>
  <PresentationFormat>On-screen Show (4:3)</PresentationFormat>
  <Paragraphs>135</Paragraphs>
  <Slides>47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Gotham-Book</vt:lpstr>
      <vt:lpstr>ヒラギノ角ゴ Pro W3</vt:lpstr>
      <vt:lpstr>Arial</vt:lpstr>
      <vt:lpstr>Title Design</vt:lpstr>
      <vt:lpstr>DATA BREACH SIMULATION TRAINING  JANUARY 12, 2017  WRAP UP &amp; REVIEW OF BETTER IR PLAN  Sayoko Blodgett-Ford, Member, GTC (CIPP/US)</vt:lpstr>
      <vt:lpstr>SCHEDULE (subject to adjustment)</vt:lpstr>
      <vt:lpstr>REFERENCE MATERIALS - AVAILABLE ON GTC SITE Harvard Club WIFI Password = veritas415 </vt:lpstr>
      <vt:lpstr>PowerPoint Presentation</vt:lpstr>
      <vt:lpstr>PowerPoint Presentation</vt:lpstr>
      <vt:lpstr>PowerPoint Presentation</vt:lpstr>
      <vt:lpstr>PowerPoint Presentation</vt:lpstr>
      <vt:lpstr>PowerPoint Presentation</vt:lpstr>
      <vt:lpstr>PowerPoint Presentation</vt:lpstr>
      <vt:lpstr>REVIEW KEY DEFECTS IN OUR EXISTING PLAN</vt:lpstr>
      <vt:lpstr>REVIEW “BETTER” INCIDENT RESPONSE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STROZ FRIEDBERG CYBER RESILIENCE OFFERING </vt:lpstr>
      <vt:lpstr>THANK YOU TO PANELISTS &amp; TEAM LEADERS</vt:lpstr>
      <vt:lpstr>EVALUATIONS &amp; CLE</vt:lpstr>
      <vt:lpstr>PowerPoint Presentation</vt:lpstr>
      <vt:lpstr>PowerPoint Presentation</vt:lpstr>
    </vt:vector>
  </TitlesOfParts>
  <Company>GTC Law Group</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pjean</dc:creator>
  <cp:lastModifiedBy>Sayoko Blodgett-Ford</cp:lastModifiedBy>
  <cp:revision>855</cp:revision>
  <cp:lastPrinted>2017-01-06T01:56:14Z</cp:lastPrinted>
  <dcterms:created xsi:type="dcterms:W3CDTF">2010-09-10T16:09:38Z</dcterms:created>
  <dcterms:modified xsi:type="dcterms:W3CDTF">2017-01-12T05:27:03Z</dcterms:modified>
</cp:coreProperties>
</file>